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4" r:id="rId2"/>
  </p:sldMasterIdLst>
  <p:notesMasterIdLst>
    <p:notesMasterId r:id="rId28"/>
  </p:notesMasterIdLst>
  <p:sldIdLst>
    <p:sldId id="302" r:id="rId3"/>
    <p:sldId id="256" r:id="rId4"/>
    <p:sldId id="279" r:id="rId5"/>
    <p:sldId id="258" r:id="rId6"/>
    <p:sldId id="259" r:id="rId7"/>
    <p:sldId id="260" r:id="rId8"/>
    <p:sldId id="261" r:id="rId9"/>
    <p:sldId id="281" r:id="rId10"/>
    <p:sldId id="292" r:id="rId11"/>
    <p:sldId id="293" r:id="rId12"/>
    <p:sldId id="282" r:id="rId13"/>
    <p:sldId id="262" r:id="rId14"/>
    <p:sldId id="263" r:id="rId15"/>
    <p:sldId id="264" r:id="rId16"/>
    <p:sldId id="265" r:id="rId17"/>
    <p:sldId id="266" r:id="rId18"/>
    <p:sldId id="283" r:id="rId19"/>
    <p:sldId id="284" r:id="rId20"/>
    <p:sldId id="267" r:id="rId21"/>
    <p:sldId id="285" r:id="rId22"/>
    <p:sldId id="286" r:id="rId23"/>
    <p:sldId id="287" r:id="rId24"/>
    <p:sldId id="288" r:id="rId25"/>
    <p:sldId id="289" r:id="rId26"/>
    <p:sldId id="29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n Kozakis" initials="KK" lastIdx="1" clrIdx="0">
    <p:extLst>
      <p:ext uri="{19B8F6BF-5375-455C-9EA6-DF929625EA0E}">
        <p15:presenceInfo xmlns:p15="http://schemas.microsoft.com/office/powerpoint/2012/main" userId="S-1-5-21-4015675393-1039777500-3460060182-1245" providerId="AD"/>
      </p:ext>
    </p:extLst>
  </p:cmAuthor>
  <p:cmAuthor id="2" name="Kelly Hegedus" initials="KH" lastIdx="3" clrIdx="1">
    <p:extLst>
      <p:ext uri="{19B8F6BF-5375-455C-9EA6-DF929625EA0E}">
        <p15:presenceInfo xmlns:p15="http://schemas.microsoft.com/office/powerpoint/2012/main" userId="Kelly Hegedu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173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62" autoAdjust="0"/>
    <p:restoredTop sz="91667" autoAdjust="0"/>
  </p:normalViewPr>
  <p:slideViewPr>
    <p:cSldViewPr snapToGrid="0">
      <p:cViewPr varScale="1">
        <p:scale>
          <a:sx n="110" d="100"/>
          <a:sy n="110" d="100"/>
        </p:scale>
        <p:origin x="366" y="108"/>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EDAA3E-50FF-4E57-80E1-86C7B0DBD228}" type="datetimeFigureOut">
              <a:rPr lang="en-US" smtClean="0"/>
              <a:t>8/30/2019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D1BAEB-CBD4-40F7-B941-E25E1DF3A498}" type="slidenum">
              <a:rPr lang="en-US" smtClean="0"/>
              <a:t>‹#›</a:t>
            </a:fld>
            <a:endParaRPr lang="en-US" dirty="0"/>
          </a:p>
        </p:txBody>
      </p:sp>
    </p:spTree>
    <p:extLst>
      <p:ext uri="{BB962C8B-B14F-4D97-AF65-F5344CB8AC3E}">
        <p14:creationId xmlns:p14="http://schemas.microsoft.com/office/powerpoint/2010/main" val="268079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solidFill>
                  <a:srgbClr val="217346"/>
                </a:solidFill>
              </a:defRPr>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 Jasper Learning</a:t>
            </a:r>
            <a:endParaRPr lang="en-US" dirty="0"/>
          </a:p>
        </p:txBody>
      </p:sp>
      <p:sp>
        <p:nvSpPr>
          <p:cNvPr id="6" name="Slide Number Placeholder 5"/>
          <p:cNvSpPr>
            <a:spLocks noGrp="1"/>
          </p:cNvSpPr>
          <p:nvPr>
            <p:ph type="sldNum" sz="quarter" idx="12"/>
          </p:nvPr>
        </p:nvSpPr>
        <p:spPr/>
        <p:txBody>
          <a:bodyPr/>
          <a:lstStyle/>
          <a:p>
            <a:fld id="{2379EFDF-F04D-43F9-88B8-8D640A33F4D2}" type="slidenum">
              <a:rPr lang="en-US" smtClean="0"/>
              <a:t>‹#›</a:t>
            </a:fld>
            <a:endParaRPr lang="en-US" dirty="0"/>
          </a:p>
        </p:txBody>
      </p:sp>
    </p:spTree>
    <p:extLst>
      <p:ext uri="{BB962C8B-B14F-4D97-AF65-F5344CB8AC3E}">
        <p14:creationId xmlns:p14="http://schemas.microsoft.com/office/powerpoint/2010/main" val="747195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0FDDB-9AAF-4DAF-99E6-8D8AD386BE4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38AE045-554D-46DC-AEC8-6867A8965F21}"/>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24D94408-0AAF-4B3E-8EBB-E096E4A0A53A}"/>
              </a:ext>
            </a:extLst>
          </p:cNvPr>
          <p:cNvSpPr>
            <a:spLocks noGrp="1"/>
          </p:cNvSpPr>
          <p:nvPr>
            <p:ph type="ftr" sz="quarter" idx="11"/>
          </p:nvPr>
        </p:nvSpPr>
        <p:spPr/>
        <p:txBody>
          <a:bodyPr/>
          <a:lstStyle/>
          <a:p>
            <a:r>
              <a:rPr lang="en-US"/>
              <a:t>© Jasper Learning</a:t>
            </a:r>
          </a:p>
        </p:txBody>
      </p:sp>
      <p:sp>
        <p:nvSpPr>
          <p:cNvPr id="5" name="Slide Number Placeholder 4">
            <a:extLst>
              <a:ext uri="{FF2B5EF4-FFF2-40B4-BE49-F238E27FC236}">
                <a16:creationId xmlns:a16="http://schemas.microsoft.com/office/drawing/2014/main" id="{E8C7C554-C9D5-44F6-A92D-0DD4735F3C64}"/>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2365263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6C0F19-2835-49B3-BAD1-534BB92234D9}"/>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18E839E4-3C65-4EEA-96DC-2CA78B8915D2}"/>
              </a:ext>
            </a:extLst>
          </p:cNvPr>
          <p:cNvSpPr>
            <a:spLocks noGrp="1"/>
          </p:cNvSpPr>
          <p:nvPr>
            <p:ph type="ftr" sz="quarter" idx="11"/>
          </p:nvPr>
        </p:nvSpPr>
        <p:spPr/>
        <p:txBody>
          <a:bodyPr/>
          <a:lstStyle/>
          <a:p>
            <a:r>
              <a:rPr lang="en-US"/>
              <a:t>© Jasper Learning</a:t>
            </a:r>
          </a:p>
        </p:txBody>
      </p:sp>
      <p:sp>
        <p:nvSpPr>
          <p:cNvPr id="4" name="Slide Number Placeholder 3">
            <a:extLst>
              <a:ext uri="{FF2B5EF4-FFF2-40B4-BE49-F238E27FC236}">
                <a16:creationId xmlns:a16="http://schemas.microsoft.com/office/drawing/2014/main" id="{BA50D56D-3389-4329-BAE5-BE7292689F77}"/>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40354971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0B8B87-D943-47AA-93C7-0E7ED97429C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DD58969-BBBB-48B1-BDF2-84983104D7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D82F213-29BC-4FE4-B929-AEB458F59F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4333C4F-B727-467F-8FB2-7FBF99EE673C}"/>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0EFDC29-CAA0-4333-BFFF-DF81A19332C8}"/>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DDC03BDD-491F-45BB-826E-8327F1EAC659}"/>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597419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652745-DA74-4EB4-ADE2-866684D584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E028FA-B619-439B-B205-CBC218EBC1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A7D9545-AC95-471C-8EB6-CC52878948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13385A9-7CC7-49C7-BD09-A35EB7EEE6A0}"/>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C0B3F572-FC91-4AB5-B1BF-541A7B74C32E}"/>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EB5782BB-56D5-471C-AB3A-4D618B095EA1}"/>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4118931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EF17B3-150C-450C-85FD-0E6E6C260F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AFF14F7-99ED-4316-9C14-B8A2B97D974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F197A78-7A29-4BC0-B5A0-CDB3DB75CF3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E9A8656D-0C1B-42A7-B8BB-9150F9AFA5BB}"/>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D855B13B-CA18-477D-B550-DF77E1353240}"/>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11618830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E746EA-81A8-4B5C-AD7C-903CFDC956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05CEECB-9E0C-4E21-8445-2E776DEE22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0F8E4-4685-48B6-87A6-4C014D1121D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BB9ABE13-526B-4841-BC24-56577A6C011F}"/>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AB005C05-DC00-4E22-B851-44A4197BD960}"/>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3064565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11"/>
          </p:nvPr>
        </p:nvSpPr>
        <p:spPr/>
        <p:txBody>
          <a:bodyPr/>
          <a:lstStyle/>
          <a:p>
            <a:r>
              <a:rPr lang="en-US"/>
              <a:t>© Jasper Learning</a:t>
            </a:r>
            <a:endParaRPr lang="en-US" dirty="0"/>
          </a:p>
        </p:txBody>
      </p:sp>
      <p:sp>
        <p:nvSpPr>
          <p:cNvPr id="7" name="Slide Number Placeholder 6"/>
          <p:cNvSpPr>
            <a:spLocks noGrp="1"/>
          </p:cNvSpPr>
          <p:nvPr>
            <p:ph type="sldNum" sz="quarter" idx="12"/>
          </p:nvPr>
        </p:nvSpPr>
        <p:spPr/>
        <p:txBody>
          <a:bodyPr/>
          <a:lstStyle/>
          <a:p>
            <a:fld id="{2379EFDF-F04D-43F9-88B8-8D640A33F4D2}" type="slidenum">
              <a:rPr lang="en-US" smtClean="0"/>
              <a:t>‹#›</a:t>
            </a:fld>
            <a:endParaRPr lang="en-US" dirty="0"/>
          </a:p>
        </p:txBody>
      </p:sp>
    </p:spTree>
    <p:extLst>
      <p:ext uri="{BB962C8B-B14F-4D97-AF65-F5344CB8AC3E}">
        <p14:creationId xmlns:p14="http://schemas.microsoft.com/office/powerpoint/2010/main" val="32846758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 Jasper Learning</a:t>
            </a:r>
            <a:endParaRPr lang="en-US" dirty="0"/>
          </a:p>
        </p:txBody>
      </p:sp>
      <p:sp>
        <p:nvSpPr>
          <p:cNvPr id="6" name="Slide Number Placeholder 5"/>
          <p:cNvSpPr>
            <a:spLocks noGrp="1"/>
          </p:cNvSpPr>
          <p:nvPr>
            <p:ph type="sldNum" sz="quarter" idx="12"/>
          </p:nvPr>
        </p:nvSpPr>
        <p:spPr/>
        <p:txBody>
          <a:bodyPr/>
          <a:lstStyle/>
          <a:p>
            <a:fld id="{2379EFDF-F04D-43F9-88B8-8D640A33F4D2}" type="slidenum">
              <a:rPr lang="en-US" smtClean="0"/>
              <a:t>‹#›</a:t>
            </a:fld>
            <a:endParaRPr lang="en-US" dirty="0"/>
          </a:p>
        </p:txBody>
      </p:sp>
    </p:spTree>
    <p:extLst>
      <p:ext uri="{BB962C8B-B14F-4D97-AF65-F5344CB8AC3E}">
        <p14:creationId xmlns:p14="http://schemas.microsoft.com/office/powerpoint/2010/main" val="1102175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7CB133B-ABCD-4D94-BE20-75DAB96793F1}"/>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6D579B2E-142E-495A-B0FF-994D1F913F6E}"/>
              </a:ext>
            </a:extLst>
          </p:cNvPr>
          <p:cNvSpPr>
            <a:spLocks noGrp="1"/>
          </p:cNvSpPr>
          <p:nvPr>
            <p:ph type="ftr" sz="quarter" idx="11"/>
          </p:nvPr>
        </p:nvSpPr>
        <p:spPr/>
        <p:txBody>
          <a:bodyPr/>
          <a:lstStyle/>
          <a:p>
            <a:r>
              <a:rPr lang="en-US"/>
              <a:t>© Jasper Learning</a:t>
            </a:r>
          </a:p>
        </p:txBody>
      </p:sp>
      <p:sp>
        <p:nvSpPr>
          <p:cNvPr id="4" name="Slide Number Placeholder 3">
            <a:extLst>
              <a:ext uri="{FF2B5EF4-FFF2-40B4-BE49-F238E27FC236}">
                <a16:creationId xmlns:a16="http://schemas.microsoft.com/office/drawing/2014/main" id="{DE79859A-FE6A-40BC-9099-0FFD08B42804}"/>
              </a:ext>
            </a:extLst>
          </p:cNvPr>
          <p:cNvSpPr>
            <a:spLocks noGrp="1"/>
          </p:cNvSpPr>
          <p:nvPr>
            <p:ph type="sldNum" sz="quarter" idx="12"/>
          </p:nvPr>
        </p:nvSpPr>
        <p:spPr/>
        <p:txBody>
          <a:bodyPr/>
          <a:lstStyle/>
          <a:p>
            <a:fld id="{A9A62443-2239-4D30-B91B-EC14BE48417B}" type="slidenum">
              <a:rPr lang="en-US" smtClean="0"/>
              <a:t>‹#›</a:t>
            </a:fld>
            <a:endParaRPr lang="en-US"/>
          </a:p>
        </p:txBody>
      </p:sp>
    </p:spTree>
    <p:extLst>
      <p:ext uri="{BB962C8B-B14F-4D97-AF65-F5344CB8AC3E}">
        <p14:creationId xmlns:p14="http://schemas.microsoft.com/office/powerpoint/2010/main" val="2487346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8385CA-B138-4F4F-B46B-1D90CED088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946B8C4-960B-465C-BC4E-690935423F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29D4813-B11E-4275-BD44-045177D7613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62014D2-1D27-4584-AE50-3838F4B54249}"/>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13CC0D64-B6A6-467D-B1DB-8AF92EA7018D}"/>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2756869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B711-0907-4155-9838-BED200788B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41D377-C235-4728-85F3-7D159FBBA6C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F005E55-E064-49F0-9EBB-6256E8DAAE2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8C16996-9331-44DE-BED1-95D4F970AD12}"/>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534F6F33-B944-4AED-B5A9-536D319711C6}"/>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31633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6C6603-FC44-4CED-AC3B-E217660FE9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D24A1FE-CF30-4BA1-A023-12CDF71AC9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8A4F30B-EAE0-4659-A94E-16FE99CAEFB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5511D0C0-8D2C-45DF-BE85-7D56189414C3}"/>
              </a:ext>
            </a:extLst>
          </p:cNvPr>
          <p:cNvSpPr>
            <a:spLocks noGrp="1"/>
          </p:cNvSpPr>
          <p:nvPr>
            <p:ph type="ftr" sz="quarter" idx="11"/>
          </p:nvPr>
        </p:nvSpPr>
        <p:spPr/>
        <p:txBody>
          <a:bodyPr/>
          <a:lstStyle/>
          <a:p>
            <a:r>
              <a:rPr lang="en-US"/>
              <a:t>© Jasper Learning</a:t>
            </a:r>
          </a:p>
        </p:txBody>
      </p:sp>
      <p:sp>
        <p:nvSpPr>
          <p:cNvPr id="6" name="Slide Number Placeholder 5">
            <a:extLst>
              <a:ext uri="{FF2B5EF4-FFF2-40B4-BE49-F238E27FC236}">
                <a16:creationId xmlns:a16="http://schemas.microsoft.com/office/drawing/2014/main" id="{3D685649-A483-4853-80EA-3CE1B5F751A4}"/>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891984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5AADFB-BF53-4E11-9090-BF67F2B64D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BBD8184-7655-4B88-8D3C-194E0636CE4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CEBAB64-4964-4EBE-8435-67DE9CF2BE7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ABABB1-73FB-4843-B3F4-5DAA5CD8DDB5}"/>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2024F15-A514-475C-8F91-7433B488379D}"/>
              </a:ext>
            </a:extLst>
          </p:cNvPr>
          <p:cNvSpPr>
            <a:spLocks noGrp="1"/>
          </p:cNvSpPr>
          <p:nvPr>
            <p:ph type="ftr" sz="quarter" idx="11"/>
          </p:nvPr>
        </p:nvSpPr>
        <p:spPr/>
        <p:txBody>
          <a:bodyPr/>
          <a:lstStyle/>
          <a:p>
            <a:r>
              <a:rPr lang="en-US"/>
              <a:t>© Jasper Learning</a:t>
            </a:r>
          </a:p>
        </p:txBody>
      </p:sp>
      <p:sp>
        <p:nvSpPr>
          <p:cNvPr id="7" name="Slide Number Placeholder 6">
            <a:extLst>
              <a:ext uri="{FF2B5EF4-FFF2-40B4-BE49-F238E27FC236}">
                <a16:creationId xmlns:a16="http://schemas.microsoft.com/office/drawing/2014/main" id="{FFFEEA73-E992-4E0C-AC7E-0C04F3EDA966}"/>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403099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7F6901-4E17-4F5A-B60E-8C81A808031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73C7D3C-D9FC-4F45-843A-C15F6F0663C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109D550-DFAB-49FE-9DC6-6D86714A319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1309D35-E545-4558-ABD3-81E4612CE1D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EE01FB6-99A4-4E89-BA6B-888635939C0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A2C108-A659-440B-B3A0-E887A449219B}"/>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E4864175-80B7-4538-AB23-02753034C8C1}"/>
              </a:ext>
            </a:extLst>
          </p:cNvPr>
          <p:cNvSpPr>
            <a:spLocks noGrp="1"/>
          </p:cNvSpPr>
          <p:nvPr>
            <p:ph type="ftr" sz="quarter" idx="11"/>
          </p:nvPr>
        </p:nvSpPr>
        <p:spPr/>
        <p:txBody>
          <a:bodyPr/>
          <a:lstStyle/>
          <a:p>
            <a:r>
              <a:rPr lang="en-US"/>
              <a:t>© Jasper Learning</a:t>
            </a:r>
          </a:p>
        </p:txBody>
      </p:sp>
      <p:sp>
        <p:nvSpPr>
          <p:cNvPr id="9" name="Slide Number Placeholder 8">
            <a:extLst>
              <a:ext uri="{FF2B5EF4-FFF2-40B4-BE49-F238E27FC236}">
                <a16:creationId xmlns:a16="http://schemas.microsoft.com/office/drawing/2014/main" id="{97B2437B-DCC4-4804-873D-A273A1462B66}"/>
              </a:ext>
            </a:extLst>
          </p:cNvPr>
          <p:cNvSpPr>
            <a:spLocks noGrp="1"/>
          </p:cNvSpPr>
          <p:nvPr>
            <p:ph type="sldNum" sz="quarter" idx="12"/>
          </p:nvPr>
        </p:nvSpPr>
        <p:spPr/>
        <p:txBody>
          <a:bodyPr/>
          <a:lstStyle/>
          <a:p>
            <a:fld id="{20D25E58-37B4-4A5C-9807-D267B62A1BB3}" type="slidenum">
              <a:rPr lang="en-US" smtClean="0"/>
              <a:t>‹#›</a:t>
            </a:fld>
            <a:endParaRPr lang="en-US"/>
          </a:p>
        </p:txBody>
      </p:sp>
    </p:spTree>
    <p:extLst>
      <p:ext uri="{BB962C8B-B14F-4D97-AF65-F5344CB8AC3E}">
        <p14:creationId xmlns:p14="http://schemas.microsoft.com/office/powerpoint/2010/main" val="35250591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Rectangle 12"/>
          <p:cNvSpPr/>
          <p:nvPr/>
        </p:nvSpPr>
        <p:spPr>
          <a:xfrm>
            <a:off x="0" y="0"/>
            <a:ext cx="12192000" cy="648586"/>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Rectangle 6"/>
          <p:cNvSpPr/>
          <p:nvPr/>
        </p:nvSpPr>
        <p:spPr>
          <a:xfrm>
            <a:off x="0" y="6530895"/>
            <a:ext cx="12192000" cy="324293"/>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Placeholder 1"/>
          <p:cNvSpPr>
            <a:spLocks noGrp="1"/>
          </p:cNvSpPr>
          <p:nvPr>
            <p:ph type="title"/>
          </p:nvPr>
        </p:nvSpPr>
        <p:spPr>
          <a:xfrm>
            <a:off x="609600" y="720000"/>
            <a:ext cx="10760149" cy="79033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727797"/>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81245" y="6494580"/>
            <a:ext cx="3860800" cy="365125"/>
          </a:xfrm>
          <a:prstGeom prst="rect">
            <a:avLst/>
          </a:prstGeom>
        </p:spPr>
        <p:txBody>
          <a:bodyPr vert="horz" lIns="91440" tIns="45720" rIns="91440" bIns="45720" rtlCol="0" anchor="ctr"/>
          <a:lstStyle>
            <a:lvl1pPr algn="l">
              <a:defRPr sz="1000">
                <a:solidFill>
                  <a:schemeClr val="bg1"/>
                </a:solidFill>
                <a:latin typeface="Segoe UI" pitchFamily="34" charset="0"/>
                <a:ea typeface="Segoe UI" pitchFamily="34" charset="0"/>
                <a:cs typeface="Segoe UI" pitchFamily="34" charset="0"/>
              </a:defRPr>
            </a:lvl1pPr>
          </a:lstStyle>
          <a:p>
            <a:r>
              <a:rPr lang="en-US"/>
              <a:t>© Jasper Learning</a:t>
            </a:r>
            <a:endParaRPr lang="en-US" dirty="0"/>
          </a:p>
        </p:txBody>
      </p:sp>
      <p:sp>
        <p:nvSpPr>
          <p:cNvPr id="6" name="Slide Number Placeholder 5"/>
          <p:cNvSpPr>
            <a:spLocks noGrp="1"/>
          </p:cNvSpPr>
          <p:nvPr>
            <p:ph type="sldNum" sz="quarter" idx="4"/>
          </p:nvPr>
        </p:nvSpPr>
        <p:spPr>
          <a:xfrm>
            <a:off x="8737600" y="6494580"/>
            <a:ext cx="2844800" cy="365125"/>
          </a:xfrm>
          <a:prstGeom prst="rect">
            <a:avLst/>
          </a:prstGeom>
        </p:spPr>
        <p:txBody>
          <a:bodyPr vert="horz" lIns="91440" tIns="45720" rIns="91440" bIns="45720" rtlCol="0" anchor="ctr"/>
          <a:lstStyle>
            <a:lvl1pPr algn="r">
              <a:defRPr sz="1200">
                <a:solidFill>
                  <a:schemeClr val="bg1"/>
                </a:solidFill>
              </a:defRPr>
            </a:lvl1pPr>
          </a:lstStyle>
          <a:p>
            <a:fld id="{2379EFDF-F04D-43F9-88B8-8D640A33F4D2}" type="slidenum">
              <a:rPr lang="en-US" smtClean="0"/>
              <a:t>‹#›</a:t>
            </a:fld>
            <a:endParaRPr lang="en-US" dirty="0"/>
          </a:p>
        </p:txBody>
      </p:sp>
      <p:sp>
        <p:nvSpPr>
          <p:cNvPr id="14" name="Rectangle 13"/>
          <p:cNvSpPr/>
          <p:nvPr/>
        </p:nvSpPr>
        <p:spPr>
          <a:xfrm>
            <a:off x="581246" y="77097"/>
            <a:ext cx="3133061" cy="520655"/>
          </a:xfrm>
          <a:prstGeom prst="rect">
            <a:avLst/>
          </a:prstGeom>
        </p:spPr>
        <p:txBody>
          <a:bodyPr wrap="square">
            <a:spAutoFit/>
          </a:bodyPr>
          <a:lstStyle/>
          <a:p>
            <a:pPr>
              <a:lnSpc>
                <a:spcPct val="100000"/>
              </a:lnSpc>
              <a:spcBef>
                <a:spcPts val="200"/>
              </a:spcBef>
              <a:spcAft>
                <a:spcPts val="200"/>
              </a:spcAft>
              <a:tabLst>
                <a:tab pos="3413125" algn="l"/>
                <a:tab pos="3498850" algn="l"/>
              </a:tabLst>
            </a:pPr>
            <a:r>
              <a:rPr lang="en-US" sz="1050" dirty="0">
                <a:solidFill>
                  <a:schemeClr val="bg1"/>
                </a:solidFill>
                <a:latin typeface="Segoe UI" pitchFamily="34" charset="0"/>
                <a:ea typeface="Segoe UI" pitchFamily="34" charset="0"/>
                <a:cs typeface="Segoe UI" pitchFamily="34" charset="0"/>
              </a:rPr>
              <a:t>Microsoft Office</a:t>
            </a:r>
            <a:r>
              <a:rPr lang="en-US" sz="1050" baseline="0" dirty="0">
                <a:solidFill>
                  <a:schemeClr val="bg1"/>
                </a:solidFill>
                <a:latin typeface="Segoe UI" pitchFamily="34" charset="0"/>
                <a:ea typeface="Segoe UI" pitchFamily="34" charset="0"/>
                <a:cs typeface="Segoe UI" pitchFamily="34" charset="0"/>
              </a:rPr>
              <a:t> </a:t>
            </a:r>
          </a:p>
          <a:p>
            <a:pPr>
              <a:lnSpc>
                <a:spcPct val="100000"/>
              </a:lnSpc>
              <a:spcBef>
                <a:spcPts val="200"/>
              </a:spcBef>
              <a:spcAft>
                <a:spcPts val="200"/>
              </a:spcAft>
              <a:tabLst>
                <a:tab pos="3413125" algn="l"/>
                <a:tab pos="3498850" algn="l"/>
              </a:tabLst>
            </a:pPr>
            <a:r>
              <a:rPr lang="en-US" sz="1400" b="1" i="0" dirty="0">
                <a:solidFill>
                  <a:schemeClr val="bg1"/>
                </a:solidFill>
                <a:latin typeface="Segoe UI" pitchFamily="34" charset="0"/>
                <a:ea typeface="Segoe UI" pitchFamily="34" charset="0"/>
                <a:cs typeface="Segoe UI" pitchFamily="34" charset="0"/>
              </a:rPr>
              <a:t>Excel</a:t>
            </a:r>
          </a:p>
        </p:txBody>
      </p:sp>
    </p:spTree>
    <p:extLst>
      <p:ext uri="{BB962C8B-B14F-4D97-AF65-F5344CB8AC3E}">
        <p14:creationId xmlns:p14="http://schemas.microsoft.com/office/powerpoint/2010/main" val="37041498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6" r:id="rId4"/>
  </p:sldLayoutIdLst>
  <p:hf hdr="0" dt="0"/>
  <p:txStyles>
    <p:titleStyle>
      <a:lvl1pPr algn="l" defTabSz="914400" rtl="0" eaLnBrk="1" latinLnBrk="0" hangingPunct="1">
        <a:spcBef>
          <a:spcPct val="0"/>
        </a:spcBef>
        <a:buNone/>
        <a:defRPr sz="4400" b="1" kern="1200">
          <a:solidFill>
            <a:srgbClr val="217346"/>
          </a:solidFill>
          <a:latin typeface="Segoe UI" panose="020B0502040204020203" pitchFamily="34" charset="0"/>
          <a:ea typeface="Segoe UI" panose="020B0502040204020203" pitchFamily="34" charset="0"/>
          <a:cs typeface="Segoe UI" panose="020B0502040204020203" pitchFamily="34" charset="0"/>
        </a:defRPr>
      </a:lvl1pPr>
    </p:titleStyle>
    <p:bodyStyle>
      <a:lvl1pPr marL="342900" indent="-342900" algn="l" defTabSz="914400" rtl="0" eaLnBrk="1" latinLnBrk="0" hangingPunct="1">
        <a:lnSpc>
          <a:spcPct val="114000"/>
        </a:lnSpc>
        <a:spcBef>
          <a:spcPct val="20000"/>
        </a:spcBef>
        <a:buFont typeface="Arial" pitchFamily="34" charset="0"/>
        <a:buChar char="•"/>
        <a:defRPr sz="2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1pPr>
      <a:lvl2pPr marL="742950" indent="-285750" algn="l" defTabSz="914400" rtl="0" eaLnBrk="1" latinLnBrk="0" hangingPunct="1">
        <a:lnSpc>
          <a:spcPct val="114000"/>
        </a:lnSpc>
        <a:spcBef>
          <a:spcPct val="20000"/>
        </a:spcBef>
        <a:buFont typeface="Arial" pitchFamily="34" charset="0"/>
        <a:buChar char="–"/>
        <a:defRPr sz="22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114000"/>
        </a:lnSpc>
        <a:spcBef>
          <a:spcPct val="20000"/>
        </a:spcBef>
        <a:buFont typeface="Arial" pitchFamily="34" charset="0"/>
        <a:buChar char="•"/>
        <a:defRPr sz="18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114000"/>
        </a:lnSpc>
        <a:spcBef>
          <a:spcPct val="20000"/>
        </a:spcBef>
        <a:buFont typeface="Arial" pitchFamily="34" charset="0"/>
        <a:buChar char="–"/>
        <a:defRPr sz="16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114000"/>
        </a:lnSpc>
        <a:spcBef>
          <a:spcPct val="20000"/>
        </a:spcBef>
        <a:buFont typeface="Arial" pitchFamily="34" charset="0"/>
        <a:buChar char="»"/>
        <a:defRPr sz="1400" kern="1200">
          <a:solidFill>
            <a:schemeClr val="tx1"/>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D17C1C-72A6-49A4-BB8D-7B64841A85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E301877-69C0-46C4-B515-B330E8BCCA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7774A9-62D5-400D-B73B-90390D7B2C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FE29B1E5-1EBD-45A8-ABEC-17EB2CC718D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 Jasper Learning</a:t>
            </a:r>
          </a:p>
        </p:txBody>
      </p:sp>
      <p:sp>
        <p:nvSpPr>
          <p:cNvPr id="6" name="Slide Number Placeholder 5">
            <a:extLst>
              <a:ext uri="{FF2B5EF4-FFF2-40B4-BE49-F238E27FC236}">
                <a16:creationId xmlns:a16="http://schemas.microsoft.com/office/drawing/2014/main" id="{22804D8B-ADAA-4C2C-ABCF-80EDE43B0C3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D25E58-37B4-4A5C-9807-D267B62A1BB3}" type="slidenum">
              <a:rPr lang="en-US" smtClean="0"/>
              <a:t>‹#›</a:t>
            </a:fld>
            <a:endParaRPr lang="en-US"/>
          </a:p>
        </p:txBody>
      </p:sp>
    </p:spTree>
    <p:extLst>
      <p:ext uri="{BB962C8B-B14F-4D97-AF65-F5344CB8AC3E}">
        <p14:creationId xmlns:p14="http://schemas.microsoft.com/office/powerpoint/2010/main" val="3873525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217346"/>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68CA75-3079-4060-8309-9ED691007C7D}"/>
              </a:ext>
            </a:extLst>
          </p:cNvPr>
          <p:cNvSpPr/>
          <p:nvPr/>
        </p:nvSpPr>
        <p:spPr>
          <a:xfrm>
            <a:off x="982318" y="1559450"/>
            <a:ext cx="10227365" cy="3293209"/>
          </a:xfrm>
          <a:prstGeom prst="rect">
            <a:avLst/>
          </a:prstGeom>
          <a:noFill/>
          <a:effectLst>
            <a:outerShdw blurRad="50800" dist="38100" dir="13500000" algn="br" rotWithShape="0">
              <a:prstClr val="black">
                <a:alpha val="40000"/>
              </a:prstClr>
            </a:outerShdw>
          </a:effectLst>
        </p:spPr>
        <p:txBody>
          <a:bodyPr wrap="square" lIns="91440" tIns="45720" rIns="91440" bIns="45720">
            <a:spAutoFit/>
          </a:bodyPr>
          <a:lstStyle/>
          <a:p>
            <a:pPr algn="ctr"/>
            <a:r>
              <a:rPr lang="en-US" sz="12000" b="1" spc="5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latin typeface="Segoe UI" panose="020B0502040204020203" pitchFamily="34" charset="0"/>
                <a:cs typeface="Segoe UI" panose="020B0502040204020203" pitchFamily="34" charset="0"/>
              </a:rPr>
              <a:t>Microsoft</a:t>
            </a:r>
            <a:r>
              <a:rPr lang="en-US" sz="6000" b="1" spc="50" baseline="9000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latin typeface="Segoe UI" panose="020B0502040204020203" pitchFamily="34" charset="0"/>
                <a:cs typeface="Segoe UI" panose="020B0502040204020203" pitchFamily="34" charset="0"/>
              </a:rPr>
              <a:t>®</a:t>
            </a:r>
            <a:br>
              <a:rPr lang="en-US" sz="8800" b="1" spc="5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latin typeface="Segoe UI" panose="020B0502040204020203" pitchFamily="34" charset="0"/>
                <a:cs typeface="Segoe UI" panose="020B0502040204020203" pitchFamily="34" charset="0"/>
              </a:rPr>
            </a:br>
            <a:r>
              <a:rPr lang="en-US" sz="8800" b="1" spc="50" dirty="0">
                <a:ln w="9525" cmpd="thickThin">
                  <a:solidFill>
                    <a:srgbClr val="217346"/>
                  </a:solidFill>
                  <a:prstDash val="solid"/>
                </a:ln>
                <a:solidFill>
                  <a:srgbClr val="70AD47">
                    <a:tint val="1000"/>
                    <a:alpha val="99000"/>
                  </a:srgbClr>
                </a:solidFill>
                <a:effectLst>
                  <a:glow rad="38100">
                    <a:srgbClr val="217346">
                      <a:alpha val="40000"/>
                    </a:srgbClr>
                  </a:glow>
                  <a:outerShdw blurRad="50800" dist="38100" dir="13500000" algn="br" rotWithShape="0">
                    <a:prstClr val="black">
                      <a:alpha val="40000"/>
                    </a:prstClr>
                  </a:outerShdw>
                </a:effectLst>
                <a:latin typeface="Segoe UI" panose="020B0502040204020203" pitchFamily="34" charset="0"/>
                <a:cs typeface="Segoe UI" panose="020B0502040204020203" pitchFamily="34" charset="0"/>
              </a:rPr>
              <a:t>Office 365 &amp; 2019</a:t>
            </a:r>
          </a:p>
        </p:txBody>
      </p:sp>
      <p:sp>
        <p:nvSpPr>
          <p:cNvPr id="4" name="Slide Number Placeholder 3">
            <a:extLst>
              <a:ext uri="{FF2B5EF4-FFF2-40B4-BE49-F238E27FC236}">
                <a16:creationId xmlns:a16="http://schemas.microsoft.com/office/drawing/2014/main" id="{C3043262-ABA4-4839-9719-B2E55FFAF0F5}"/>
              </a:ext>
            </a:extLst>
          </p:cNvPr>
          <p:cNvSpPr>
            <a:spLocks noGrp="1"/>
          </p:cNvSpPr>
          <p:nvPr>
            <p:ph type="sldNum" sz="quarter" idx="12"/>
          </p:nvPr>
        </p:nvSpPr>
        <p:spPr/>
        <p:txBody>
          <a:bodyPr/>
          <a:lstStyle/>
          <a:p>
            <a:fld id="{20D25E58-37B4-4A5C-9807-D267B62A1BB3}" type="slidenum">
              <a:rPr lang="en-US" smtClean="0"/>
              <a:t>1</a:t>
            </a:fld>
            <a:endParaRPr lang="en-US"/>
          </a:p>
        </p:txBody>
      </p:sp>
    </p:spTree>
    <p:extLst>
      <p:ext uri="{BB962C8B-B14F-4D97-AF65-F5344CB8AC3E}">
        <p14:creationId xmlns:p14="http://schemas.microsoft.com/office/powerpoint/2010/main" val="9077808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AF4A8C-41F8-4A90-BDAA-CBB5AD8DE6AF}"/>
              </a:ext>
            </a:extLst>
          </p:cNvPr>
          <p:cNvSpPr>
            <a:spLocks noGrp="1"/>
          </p:cNvSpPr>
          <p:nvPr>
            <p:ph type="title"/>
          </p:nvPr>
        </p:nvSpPr>
        <p:spPr/>
        <p:txBody>
          <a:bodyPr/>
          <a:lstStyle/>
          <a:p>
            <a:r>
              <a:rPr lang="en-US" dirty="0"/>
              <a:t>Configuring Table Style Options</a:t>
            </a:r>
          </a:p>
        </p:txBody>
      </p:sp>
      <p:sp>
        <p:nvSpPr>
          <p:cNvPr id="3" name="Content Placeholder 2">
            <a:extLst>
              <a:ext uri="{FF2B5EF4-FFF2-40B4-BE49-F238E27FC236}">
                <a16:creationId xmlns:a16="http://schemas.microsoft.com/office/drawing/2014/main" id="{01CF00F8-8DC5-4AE3-BA1C-69C96AB8A3F6}"/>
              </a:ext>
            </a:extLst>
          </p:cNvPr>
          <p:cNvSpPr>
            <a:spLocks noGrp="1"/>
          </p:cNvSpPr>
          <p:nvPr>
            <p:ph idx="1"/>
          </p:nvPr>
        </p:nvSpPr>
        <p:spPr>
          <a:xfrm>
            <a:off x="609600" y="1727797"/>
            <a:ext cx="10972800" cy="4766783"/>
          </a:xfrm>
        </p:spPr>
        <p:txBody>
          <a:bodyPr>
            <a:normAutofit fontScale="85000" lnSpcReduction="20000"/>
          </a:bodyPr>
          <a:lstStyle/>
          <a:p>
            <a:pPr>
              <a:lnSpc>
                <a:spcPct val="134000"/>
              </a:lnSpc>
            </a:pPr>
            <a:r>
              <a:rPr lang="en-US" dirty="0"/>
              <a:t>When working in a table, the Table Tools Design tab is added to the Ribbon</a:t>
            </a:r>
          </a:p>
          <a:p>
            <a:pPr>
              <a:lnSpc>
                <a:spcPct val="134000"/>
              </a:lnSpc>
            </a:pPr>
            <a:endParaRPr lang="en-US" sz="1900" dirty="0"/>
          </a:p>
          <a:p>
            <a:pPr>
              <a:lnSpc>
                <a:spcPct val="134000"/>
              </a:lnSpc>
            </a:pPr>
            <a:endParaRPr lang="en-US" sz="1900" dirty="0"/>
          </a:p>
          <a:p>
            <a:pPr>
              <a:lnSpc>
                <a:spcPct val="134000"/>
              </a:lnSpc>
            </a:pPr>
            <a:endParaRPr lang="en-US" sz="1900" dirty="0"/>
          </a:p>
          <a:p>
            <a:pPr>
              <a:lnSpc>
                <a:spcPct val="134000"/>
              </a:lnSpc>
            </a:pPr>
            <a:endParaRPr lang="en-US" sz="1900" dirty="0"/>
          </a:p>
          <a:p>
            <a:pPr>
              <a:lnSpc>
                <a:spcPct val="134000"/>
              </a:lnSpc>
            </a:pPr>
            <a:r>
              <a:rPr lang="en-US" dirty="0"/>
              <a:t>The Table Styles group includes pre-defined table styles that you can apply to the table</a:t>
            </a:r>
          </a:p>
          <a:p>
            <a:pPr>
              <a:lnSpc>
                <a:spcPct val="134000"/>
              </a:lnSpc>
            </a:pPr>
            <a:r>
              <a:rPr lang="en-US" dirty="0"/>
              <a:t>The Table Style Options group includes options you can use to:</a:t>
            </a:r>
          </a:p>
          <a:p>
            <a:pPr lvl="1">
              <a:lnSpc>
                <a:spcPct val="134000"/>
              </a:lnSpc>
            </a:pPr>
            <a:r>
              <a:rPr lang="en-US" dirty="0"/>
              <a:t>Show the header row</a:t>
            </a:r>
          </a:p>
          <a:p>
            <a:pPr lvl="1">
              <a:lnSpc>
                <a:spcPct val="134000"/>
              </a:lnSpc>
            </a:pPr>
            <a:r>
              <a:rPr lang="en-US" dirty="0"/>
              <a:t>Add a total row</a:t>
            </a:r>
          </a:p>
          <a:p>
            <a:pPr lvl="1">
              <a:lnSpc>
                <a:spcPct val="134000"/>
              </a:lnSpc>
            </a:pPr>
            <a:r>
              <a:rPr lang="en-US" dirty="0"/>
              <a:t>Highlight the first or last column</a:t>
            </a:r>
          </a:p>
          <a:p>
            <a:pPr lvl="1">
              <a:lnSpc>
                <a:spcPct val="134000"/>
              </a:lnSpc>
            </a:pPr>
            <a:r>
              <a:rPr lang="en-US" dirty="0"/>
              <a:t>Apply banding to rows</a:t>
            </a:r>
          </a:p>
          <a:p>
            <a:pPr lvl="1">
              <a:lnSpc>
                <a:spcPct val="134000"/>
              </a:lnSpc>
            </a:pPr>
            <a:r>
              <a:rPr lang="en-US" dirty="0"/>
              <a:t>Turn the AutoFilter icon off</a:t>
            </a:r>
          </a:p>
          <a:p>
            <a:pPr>
              <a:lnSpc>
                <a:spcPct val="134000"/>
              </a:lnSpc>
            </a:pPr>
            <a:endParaRPr lang="en-US" dirty="0"/>
          </a:p>
        </p:txBody>
      </p:sp>
      <p:sp>
        <p:nvSpPr>
          <p:cNvPr id="4" name="Footer Placeholder 3">
            <a:extLst>
              <a:ext uri="{FF2B5EF4-FFF2-40B4-BE49-F238E27FC236}">
                <a16:creationId xmlns:a16="http://schemas.microsoft.com/office/drawing/2014/main" id="{0628C68B-59EA-4D45-951C-014991C4CE5A}"/>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303C6B02-EC40-4280-A3AB-874824F54493}"/>
              </a:ext>
            </a:extLst>
          </p:cNvPr>
          <p:cNvSpPr>
            <a:spLocks noGrp="1"/>
          </p:cNvSpPr>
          <p:nvPr>
            <p:ph type="sldNum" sz="quarter" idx="12"/>
          </p:nvPr>
        </p:nvSpPr>
        <p:spPr/>
        <p:txBody>
          <a:bodyPr/>
          <a:lstStyle/>
          <a:p>
            <a:fld id="{2379EFDF-F04D-43F9-88B8-8D640A33F4D2}" type="slidenum">
              <a:rPr lang="en-US" smtClean="0"/>
              <a:t>10</a:t>
            </a:fld>
            <a:endParaRPr lang="en-US" dirty="0"/>
          </a:p>
        </p:txBody>
      </p:sp>
      <p:pic>
        <p:nvPicPr>
          <p:cNvPr id="6" name="Picture 5">
            <a:extLst>
              <a:ext uri="{FF2B5EF4-FFF2-40B4-BE49-F238E27FC236}">
                <a16:creationId xmlns:a16="http://schemas.microsoft.com/office/drawing/2014/main" id="{C605DD93-4893-4B3C-B909-9F44C5E020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084304" y="2172122"/>
            <a:ext cx="8622405" cy="1110777"/>
          </a:xfrm>
          <a:prstGeom prst="rect">
            <a:avLst/>
          </a:prstGeom>
          <a:noFill/>
          <a:ln>
            <a:noFill/>
          </a:ln>
        </p:spPr>
      </p:pic>
    </p:spTree>
    <p:extLst>
      <p:ext uri="{BB962C8B-B14F-4D97-AF65-F5344CB8AC3E}">
        <p14:creationId xmlns:p14="http://schemas.microsoft.com/office/powerpoint/2010/main" val="1087374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 Data</a:t>
            </a:r>
          </a:p>
        </p:txBody>
      </p:sp>
      <p:sp>
        <p:nvSpPr>
          <p:cNvPr id="3" name="Content Placeholder 2"/>
          <p:cNvSpPr>
            <a:spLocks noGrp="1"/>
          </p:cNvSpPr>
          <p:nvPr>
            <p:ph idx="1"/>
          </p:nvPr>
        </p:nvSpPr>
        <p:spPr/>
        <p:txBody>
          <a:bodyPr>
            <a:normAutofit/>
          </a:bodyPr>
          <a:lstStyle/>
          <a:p>
            <a:r>
              <a:rPr lang="en-US" dirty="0"/>
              <a:t>To add a new column of data at the far right of the table, enter data in the first blank column</a:t>
            </a:r>
          </a:p>
          <a:p>
            <a:r>
              <a:rPr lang="en-US" dirty="0"/>
              <a:t>To add a new row of data with the Total Row activated:</a:t>
            </a:r>
          </a:p>
          <a:p>
            <a:pPr lvl="1"/>
            <a:r>
              <a:rPr lang="en-US" dirty="0"/>
              <a:t>Click the bottom right cell that contains data, and press TAB; or</a:t>
            </a:r>
          </a:p>
          <a:p>
            <a:pPr lvl="1"/>
            <a:r>
              <a:rPr lang="en-US" dirty="0"/>
              <a:t>Click any cell in the bottom data row, and on the Home tab, in the Cells group, click the arrow for </a:t>
            </a:r>
            <a:r>
              <a:rPr lang="en-US" b="1" dirty="0"/>
              <a:t>Insert</a:t>
            </a:r>
            <a:r>
              <a:rPr lang="en-US" dirty="0"/>
              <a:t>, then click </a:t>
            </a:r>
            <a:r>
              <a:rPr lang="en-US" b="1" dirty="0"/>
              <a:t>Insert Table Row Below</a:t>
            </a:r>
            <a:r>
              <a:rPr lang="en-US" dirty="0"/>
              <a:t>; or</a:t>
            </a:r>
            <a:endParaRPr lang="en-US" b="1" dirty="0"/>
          </a:p>
          <a:p>
            <a:pPr lvl="1"/>
            <a:r>
              <a:rPr lang="en-US" dirty="0"/>
              <a:t>Add the new row(s) of data below Total Row, and then extend the table to include the new row(s)</a:t>
            </a:r>
          </a:p>
        </p:txBody>
      </p:sp>
      <p:sp>
        <p:nvSpPr>
          <p:cNvPr id="4" name="Footer Placeholder 3">
            <a:extLst>
              <a:ext uri="{FF2B5EF4-FFF2-40B4-BE49-F238E27FC236}">
                <a16:creationId xmlns:a16="http://schemas.microsoft.com/office/drawing/2014/main" id="{9B1F076B-09A3-4446-8ACC-476D7DD5C23E}"/>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DBF6B847-794F-4322-8C81-6DBA84F34B10}"/>
              </a:ext>
            </a:extLst>
          </p:cNvPr>
          <p:cNvSpPr>
            <a:spLocks noGrp="1"/>
          </p:cNvSpPr>
          <p:nvPr>
            <p:ph type="sldNum" sz="quarter" idx="12"/>
          </p:nvPr>
        </p:nvSpPr>
        <p:spPr/>
        <p:txBody>
          <a:bodyPr/>
          <a:lstStyle/>
          <a:p>
            <a:fld id="{2379EFDF-F04D-43F9-88B8-8D640A33F4D2}" type="slidenum">
              <a:rPr lang="en-US" smtClean="0"/>
              <a:t>11</a:t>
            </a:fld>
            <a:endParaRPr lang="en-US" dirty="0"/>
          </a:p>
        </p:txBody>
      </p:sp>
    </p:spTree>
    <p:extLst>
      <p:ext uri="{BB962C8B-B14F-4D97-AF65-F5344CB8AC3E}">
        <p14:creationId xmlns:p14="http://schemas.microsoft.com/office/powerpoint/2010/main" val="3766057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Table Data</a:t>
            </a:r>
          </a:p>
        </p:txBody>
      </p:sp>
      <p:sp>
        <p:nvSpPr>
          <p:cNvPr id="3" name="Content Placeholder 2"/>
          <p:cNvSpPr>
            <a:spLocks noGrp="1"/>
          </p:cNvSpPr>
          <p:nvPr>
            <p:ph idx="1"/>
          </p:nvPr>
        </p:nvSpPr>
        <p:spPr/>
        <p:txBody>
          <a:bodyPr>
            <a:normAutofit/>
          </a:bodyPr>
          <a:lstStyle/>
          <a:p>
            <a:r>
              <a:rPr lang="en-US" dirty="0"/>
              <a:t>You can also use the Insert or Delete commands in the Cells group of the Home tab to manipulate the columns or rows in the table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20228" y="2882031"/>
            <a:ext cx="1357568" cy="1739872"/>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2094931" y="2882031"/>
            <a:ext cx="1830061" cy="1991300"/>
          </a:xfrm>
          <a:prstGeom prst="rect">
            <a:avLst/>
          </a:prstGeom>
          <a:noFill/>
        </p:spPr>
      </p:pic>
      <p:sp>
        <p:nvSpPr>
          <p:cNvPr id="4" name="Footer Placeholder 3">
            <a:extLst>
              <a:ext uri="{FF2B5EF4-FFF2-40B4-BE49-F238E27FC236}">
                <a16:creationId xmlns:a16="http://schemas.microsoft.com/office/drawing/2014/main" id="{94F45F76-F306-4087-97F1-71C7EEF7FA98}"/>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33C716E6-063C-414A-933D-68B89C673845}"/>
              </a:ext>
            </a:extLst>
          </p:cNvPr>
          <p:cNvSpPr>
            <a:spLocks noGrp="1"/>
          </p:cNvSpPr>
          <p:nvPr>
            <p:ph type="sldNum" sz="quarter" idx="12"/>
          </p:nvPr>
        </p:nvSpPr>
        <p:spPr/>
        <p:txBody>
          <a:bodyPr/>
          <a:lstStyle/>
          <a:p>
            <a:fld id="{2379EFDF-F04D-43F9-88B8-8D640A33F4D2}" type="slidenum">
              <a:rPr lang="en-US" smtClean="0"/>
              <a:t>12</a:t>
            </a:fld>
            <a:endParaRPr lang="en-US" dirty="0"/>
          </a:p>
        </p:txBody>
      </p:sp>
    </p:spTree>
    <p:extLst>
      <p:ext uri="{BB962C8B-B14F-4D97-AF65-F5344CB8AC3E}">
        <p14:creationId xmlns:p14="http://schemas.microsoft.com/office/powerpoint/2010/main" val="30203108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Formatting Table Data</a:t>
            </a:r>
          </a:p>
        </p:txBody>
      </p:sp>
      <p:sp>
        <p:nvSpPr>
          <p:cNvPr id="3" name="Content Placeholder 2"/>
          <p:cNvSpPr>
            <a:spLocks noGrp="1"/>
          </p:cNvSpPr>
          <p:nvPr>
            <p:ph idx="1"/>
          </p:nvPr>
        </p:nvSpPr>
        <p:spPr>
          <a:xfrm>
            <a:off x="609600" y="1727797"/>
            <a:ext cx="8229600" cy="4525963"/>
          </a:xfrm>
        </p:spPr>
        <p:txBody>
          <a:bodyPr/>
          <a:lstStyle/>
          <a:p>
            <a:r>
              <a:rPr lang="en-US" dirty="0"/>
              <a:t>The theme applied to the workbook determines the available themes for tables</a:t>
            </a:r>
          </a:p>
          <a:p>
            <a:pPr lvl="1"/>
            <a:r>
              <a:rPr lang="en-US" dirty="0"/>
              <a:t>In the Table Tools Design tab, in the Table Styles group, click More to display the full gallery</a:t>
            </a:r>
          </a:p>
          <a:p>
            <a:r>
              <a:rPr lang="en-US" dirty="0"/>
              <a:t>You can add, change, remove or customize table styles:</a:t>
            </a:r>
          </a:p>
          <a:p>
            <a:pPr lvl="1"/>
            <a:r>
              <a:rPr lang="en-US" dirty="0"/>
              <a:t>Highlight first, last column or both</a:t>
            </a:r>
          </a:p>
          <a:p>
            <a:pPr lvl="1"/>
            <a:r>
              <a:rPr lang="en-US" dirty="0"/>
              <a:t>Include Banded Rows</a:t>
            </a:r>
          </a:p>
          <a:p>
            <a:pPr lvl="2"/>
            <a:r>
              <a:rPr lang="en-US" dirty="0"/>
              <a:t>Uses different color shades for alternating rows</a:t>
            </a:r>
          </a:p>
          <a:p>
            <a:pPr lvl="1"/>
            <a:r>
              <a:rPr lang="en-US" dirty="0"/>
              <a:t>Turn AutoFilter icons off</a:t>
            </a:r>
          </a:p>
          <a:p>
            <a:pPr lvl="1"/>
            <a:endParaRPr lang="en-US" dirty="0"/>
          </a:p>
          <a:p>
            <a:pPr lvl="1"/>
            <a:endParaRPr lang="en-US" i="1" dirty="0"/>
          </a:p>
          <a:p>
            <a:pPr lvl="1"/>
            <a:endParaRPr lang="en-US" dirty="0"/>
          </a:p>
          <a:p>
            <a:pPr lvl="1"/>
            <a:endParaRPr lang="en-US" i="1" dirty="0"/>
          </a:p>
          <a:p>
            <a:pPr marL="914400" lvl="2" indent="0">
              <a:buNone/>
            </a:pPr>
            <a:endParaRPr lang="en-US" dirty="0"/>
          </a:p>
        </p:txBody>
      </p:sp>
      <p:pic>
        <p:nvPicPr>
          <p:cNvPr id="6" name="Picture 5"/>
          <p:cNvPicPr/>
          <p:nvPr/>
        </p:nvPicPr>
        <p:blipFill>
          <a:blip r:embed="rId2">
            <a:extLst>
              <a:ext uri="{28A0092B-C50C-407E-A947-70E740481C1C}">
                <a14:useLocalDpi xmlns:a14="http://schemas.microsoft.com/office/drawing/2010/main" val="0"/>
              </a:ext>
            </a:extLst>
          </a:blip>
          <a:stretch>
            <a:fillRect/>
          </a:stretch>
        </p:blipFill>
        <p:spPr>
          <a:xfrm>
            <a:off x="8626548" y="1751150"/>
            <a:ext cx="2844799" cy="3764749"/>
          </a:xfrm>
          <a:prstGeom prst="rect">
            <a:avLst/>
          </a:prstGeom>
        </p:spPr>
      </p:pic>
      <p:sp>
        <p:nvSpPr>
          <p:cNvPr id="4" name="Footer Placeholder 3">
            <a:extLst>
              <a:ext uri="{FF2B5EF4-FFF2-40B4-BE49-F238E27FC236}">
                <a16:creationId xmlns:a16="http://schemas.microsoft.com/office/drawing/2014/main" id="{39EB3D73-1EDE-43F4-9B49-E027260375E7}"/>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27D07914-8A78-4F6C-B5C3-2B82D91D702A}"/>
              </a:ext>
            </a:extLst>
          </p:cNvPr>
          <p:cNvSpPr>
            <a:spLocks noGrp="1"/>
          </p:cNvSpPr>
          <p:nvPr>
            <p:ph type="sldNum" sz="quarter" idx="12"/>
          </p:nvPr>
        </p:nvSpPr>
        <p:spPr/>
        <p:txBody>
          <a:bodyPr/>
          <a:lstStyle/>
          <a:p>
            <a:fld id="{2379EFDF-F04D-43F9-88B8-8D640A33F4D2}" type="slidenum">
              <a:rPr lang="en-US" smtClean="0"/>
              <a:t>13</a:t>
            </a:fld>
            <a:endParaRPr lang="en-US" dirty="0"/>
          </a:p>
        </p:txBody>
      </p:sp>
    </p:spTree>
    <p:extLst>
      <p:ext uri="{BB962C8B-B14F-4D97-AF65-F5344CB8AC3E}">
        <p14:creationId xmlns:p14="http://schemas.microsoft.com/office/powerpoint/2010/main" val="29057921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Converting a Table to a Cell Range</a:t>
            </a:r>
          </a:p>
        </p:txBody>
      </p:sp>
      <p:sp>
        <p:nvSpPr>
          <p:cNvPr id="3" name="Content Placeholder 2"/>
          <p:cNvSpPr>
            <a:spLocks noGrp="1"/>
          </p:cNvSpPr>
          <p:nvPr>
            <p:ph idx="1"/>
          </p:nvPr>
        </p:nvSpPr>
        <p:spPr/>
        <p:txBody>
          <a:bodyPr/>
          <a:lstStyle/>
          <a:p>
            <a:r>
              <a:rPr lang="en-US" dirty="0"/>
              <a:t>On the Table Tools Design tab, in the Tools group, click </a:t>
            </a:r>
            <a:r>
              <a:rPr lang="en-US" b="1" dirty="0"/>
              <a:t>Convert to Range</a:t>
            </a:r>
          </a:p>
          <a:p>
            <a:pPr lvl="1"/>
            <a:r>
              <a:rPr lang="en-US" dirty="0"/>
              <a:t>Ensure active cell is anywhere in the table before activating the command</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483842" y="2761596"/>
            <a:ext cx="2483248" cy="815924"/>
          </a:xfrm>
          <a:prstGeom prst="rect">
            <a:avLst/>
          </a:prstGeom>
          <a:noFill/>
          <a:ln>
            <a:noFill/>
          </a:ln>
        </p:spPr>
      </p:pic>
      <p:sp>
        <p:nvSpPr>
          <p:cNvPr id="4" name="Footer Placeholder 3">
            <a:extLst>
              <a:ext uri="{FF2B5EF4-FFF2-40B4-BE49-F238E27FC236}">
                <a16:creationId xmlns:a16="http://schemas.microsoft.com/office/drawing/2014/main" id="{07CABCAA-12C9-47E8-8900-FBA8190CFCB8}"/>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21CCF89B-A427-4DB4-AA5D-9501151CF3E2}"/>
              </a:ext>
            </a:extLst>
          </p:cNvPr>
          <p:cNvSpPr>
            <a:spLocks noGrp="1"/>
          </p:cNvSpPr>
          <p:nvPr>
            <p:ph type="sldNum" sz="quarter" idx="12"/>
          </p:nvPr>
        </p:nvSpPr>
        <p:spPr/>
        <p:txBody>
          <a:bodyPr/>
          <a:lstStyle/>
          <a:p>
            <a:fld id="{2379EFDF-F04D-43F9-88B8-8D640A33F4D2}" type="slidenum">
              <a:rPr lang="en-US" smtClean="0"/>
              <a:t>14</a:t>
            </a:fld>
            <a:endParaRPr lang="en-US" dirty="0"/>
          </a:p>
        </p:txBody>
      </p:sp>
    </p:spTree>
    <p:extLst>
      <p:ext uri="{BB962C8B-B14F-4D97-AF65-F5344CB8AC3E}">
        <p14:creationId xmlns:p14="http://schemas.microsoft.com/office/powerpoint/2010/main" val="962161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Sorting Data</a:t>
            </a:r>
          </a:p>
        </p:txBody>
      </p:sp>
      <p:sp>
        <p:nvSpPr>
          <p:cNvPr id="4" name="Content Placeholder 3"/>
          <p:cNvSpPr>
            <a:spLocks noGrp="1"/>
          </p:cNvSpPr>
          <p:nvPr>
            <p:ph idx="1"/>
          </p:nvPr>
        </p:nvSpPr>
        <p:spPr>
          <a:xfrm>
            <a:off x="609600" y="1727797"/>
            <a:ext cx="8298778" cy="4525963"/>
          </a:xfrm>
        </p:spPr>
        <p:txBody>
          <a:bodyPr/>
          <a:lstStyle/>
          <a:p>
            <a:r>
              <a:rPr lang="en-US" b="1" dirty="0"/>
              <a:t>Sorting by Single-Level Data</a:t>
            </a:r>
          </a:p>
          <a:p>
            <a:pPr lvl="1"/>
            <a:r>
              <a:rPr lang="en-US" dirty="0"/>
              <a:t>To sort data:</a:t>
            </a:r>
          </a:p>
          <a:p>
            <a:pPr lvl="2"/>
            <a:r>
              <a:rPr lang="en-US" dirty="0"/>
              <a:t>On the Home tab, in the Editing group, click </a:t>
            </a:r>
            <a:r>
              <a:rPr lang="en-US" b="1" dirty="0"/>
              <a:t>Sort &amp; Filter</a:t>
            </a:r>
            <a:r>
              <a:rPr lang="en-US" dirty="0"/>
              <a:t>, click </a:t>
            </a:r>
            <a:r>
              <a:rPr lang="en-US" b="1" dirty="0"/>
              <a:t>Sort A to Z </a:t>
            </a:r>
            <a:r>
              <a:rPr lang="en-US" dirty="0"/>
              <a:t>or</a:t>
            </a:r>
            <a:r>
              <a:rPr lang="en-US" b="1" dirty="0"/>
              <a:t> Sort Z to A</a:t>
            </a:r>
            <a:r>
              <a:rPr lang="en-US" dirty="0"/>
              <a:t>; or</a:t>
            </a:r>
            <a:endParaRPr lang="en-US" b="1" dirty="0"/>
          </a:p>
          <a:p>
            <a:pPr lvl="2"/>
            <a:r>
              <a:rPr lang="en-US" dirty="0"/>
              <a:t>On the Data tab, in the Sort &amp; Filter group, click </a:t>
            </a:r>
            <a:r>
              <a:rPr lang="en-US" b="1" dirty="0"/>
              <a:t>Sort A to Z </a:t>
            </a:r>
            <a:r>
              <a:rPr lang="en-US" dirty="0"/>
              <a:t>or</a:t>
            </a:r>
            <a:r>
              <a:rPr lang="en-US" b="1" dirty="0"/>
              <a:t> Sort Z to A</a:t>
            </a:r>
            <a:r>
              <a:rPr lang="en-US" dirty="0"/>
              <a:t>; or</a:t>
            </a:r>
          </a:p>
          <a:p>
            <a:pPr lvl="2"/>
            <a:endParaRPr lang="en-US" dirty="0"/>
          </a:p>
          <a:p>
            <a:pPr lvl="2"/>
            <a:r>
              <a:rPr lang="en-US" dirty="0"/>
              <a:t>If data is organized in a table, click the AutoFilter button and </a:t>
            </a:r>
            <a:br>
              <a:rPr lang="en-US" dirty="0"/>
            </a:br>
            <a:r>
              <a:rPr lang="en-US" dirty="0"/>
              <a:t>click a sort option from the drop-down list</a:t>
            </a: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bwMode="auto">
          <a:xfrm>
            <a:off x="8164400" y="4472958"/>
            <a:ext cx="1641355" cy="1224784"/>
          </a:xfrm>
          <a:prstGeom prst="rect">
            <a:avLst/>
          </a:prstGeom>
          <a:noFill/>
          <a:ln>
            <a:noFill/>
          </a:ln>
        </p:spPr>
      </p:pic>
      <p:pic>
        <p:nvPicPr>
          <p:cNvPr id="10" name="Picture 9"/>
          <p:cNvPicPr/>
          <p:nvPr/>
        </p:nvPicPr>
        <p:blipFill>
          <a:blip r:embed="rId3">
            <a:extLst>
              <a:ext uri="{28A0092B-C50C-407E-A947-70E740481C1C}">
                <a14:useLocalDpi xmlns:a14="http://schemas.microsoft.com/office/drawing/2010/main" val="0"/>
              </a:ext>
            </a:extLst>
          </a:blip>
          <a:stretch>
            <a:fillRect/>
          </a:stretch>
        </p:blipFill>
        <p:spPr bwMode="auto">
          <a:xfrm>
            <a:off x="9158068" y="2487379"/>
            <a:ext cx="814192" cy="1429561"/>
          </a:xfrm>
          <a:prstGeom prst="rect">
            <a:avLst/>
          </a:prstGeom>
          <a:noFill/>
          <a:ln>
            <a:noFill/>
          </a:ln>
        </p:spPr>
      </p:pic>
      <p:pic>
        <p:nvPicPr>
          <p:cNvPr id="11" name="Picture 10"/>
          <p:cNvPicPr/>
          <p:nvPr/>
        </p:nvPicPr>
        <p:blipFill>
          <a:blip r:embed="rId4">
            <a:extLst>
              <a:ext uri="{28A0092B-C50C-407E-A947-70E740481C1C}">
                <a14:useLocalDpi xmlns:a14="http://schemas.microsoft.com/office/drawing/2010/main" val="0"/>
              </a:ext>
            </a:extLst>
          </a:blip>
          <a:stretch>
            <a:fillRect/>
          </a:stretch>
        </p:blipFill>
        <p:spPr bwMode="auto">
          <a:xfrm>
            <a:off x="10473684" y="2487379"/>
            <a:ext cx="1108716" cy="1430286"/>
          </a:xfrm>
          <a:prstGeom prst="rect">
            <a:avLst/>
          </a:prstGeom>
          <a:noFill/>
          <a:ln>
            <a:noFill/>
          </a:ln>
        </p:spPr>
      </p:pic>
      <p:pic>
        <p:nvPicPr>
          <p:cNvPr id="12" name="Picture 11"/>
          <p:cNvPicPr/>
          <p:nvPr/>
        </p:nvPicPr>
        <p:blipFill>
          <a:blip r:embed="rId5">
            <a:extLst>
              <a:ext uri="{28A0092B-C50C-407E-A947-70E740481C1C}">
                <a14:useLocalDpi xmlns:a14="http://schemas.microsoft.com/office/drawing/2010/main" val="0"/>
              </a:ext>
            </a:extLst>
          </a:blip>
          <a:stretch>
            <a:fillRect/>
          </a:stretch>
        </p:blipFill>
        <p:spPr bwMode="auto">
          <a:xfrm>
            <a:off x="9976470" y="4472958"/>
            <a:ext cx="1605930" cy="1220848"/>
          </a:xfrm>
          <a:prstGeom prst="rect">
            <a:avLst/>
          </a:prstGeom>
          <a:noFill/>
          <a:ln>
            <a:noFill/>
          </a:ln>
        </p:spPr>
      </p:pic>
      <p:sp>
        <p:nvSpPr>
          <p:cNvPr id="3" name="Footer Placeholder 2">
            <a:extLst>
              <a:ext uri="{FF2B5EF4-FFF2-40B4-BE49-F238E27FC236}">
                <a16:creationId xmlns:a16="http://schemas.microsoft.com/office/drawing/2014/main" id="{D2C7BA14-0D9F-4132-853E-4B612A6F38B3}"/>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46E7114E-2C7D-464C-BA5D-5A9B7C285470}"/>
              </a:ext>
            </a:extLst>
          </p:cNvPr>
          <p:cNvSpPr>
            <a:spLocks noGrp="1"/>
          </p:cNvSpPr>
          <p:nvPr>
            <p:ph type="sldNum" sz="quarter" idx="12"/>
          </p:nvPr>
        </p:nvSpPr>
        <p:spPr/>
        <p:txBody>
          <a:bodyPr/>
          <a:lstStyle/>
          <a:p>
            <a:fld id="{2379EFDF-F04D-43F9-88B8-8D640A33F4D2}" type="slidenum">
              <a:rPr lang="en-US" smtClean="0"/>
              <a:t>15</a:t>
            </a:fld>
            <a:endParaRPr lang="en-US" dirty="0"/>
          </a:p>
        </p:txBody>
      </p:sp>
    </p:spTree>
    <p:extLst>
      <p:ext uri="{BB962C8B-B14F-4D97-AF65-F5344CB8AC3E}">
        <p14:creationId xmlns:p14="http://schemas.microsoft.com/office/powerpoint/2010/main" val="2451336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Sorting Data</a:t>
            </a:r>
          </a:p>
        </p:txBody>
      </p:sp>
      <p:sp>
        <p:nvSpPr>
          <p:cNvPr id="3" name="Content Placeholder 2"/>
          <p:cNvSpPr>
            <a:spLocks noGrp="1"/>
          </p:cNvSpPr>
          <p:nvPr>
            <p:ph idx="1"/>
          </p:nvPr>
        </p:nvSpPr>
        <p:spPr/>
        <p:txBody>
          <a:bodyPr/>
          <a:lstStyle/>
          <a:p>
            <a:r>
              <a:rPr lang="en-US" b="1" dirty="0"/>
              <a:t>Sorting by Multi-Level Data</a:t>
            </a:r>
          </a:p>
          <a:p>
            <a:pPr lvl="1"/>
            <a:r>
              <a:rPr lang="en-US" dirty="0"/>
              <a:t>You can sort by more than one column to handle situations with multiple rows with the same value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9208" y="3049436"/>
            <a:ext cx="6101413" cy="2965173"/>
          </a:xfrm>
          <a:prstGeom prst="rect">
            <a:avLst/>
          </a:prstGeom>
        </p:spPr>
      </p:pic>
      <p:sp>
        <p:nvSpPr>
          <p:cNvPr id="5" name="Footer Placeholder 4">
            <a:extLst>
              <a:ext uri="{FF2B5EF4-FFF2-40B4-BE49-F238E27FC236}">
                <a16:creationId xmlns:a16="http://schemas.microsoft.com/office/drawing/2014/main" id="{5BA4DBA0-907B-4307-A32F-CDD8FAD297FE}"/>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38429D38-AA72-48D8-88BF-0847487B0A4F}"/>
              </a:ext>
            </a:extLst>
          </p:cNvPr>
          <p:cNvSpPr>
            <a:spLocks noGrp="1"/>
          </p:cNvSpPr>
          <p:nvPr>
            <p:ph type="sldNum" sz="quarter" idx="12"/>
          </p:nvPr>
        </p:nvSpPr>
        <p:spPr/>
        <p:txBody>
          <a:bodyPr/>
          <a:lstStyle/>
          <a:p>
            <a:fld id="{2379EFDF-F04D-43F9-88B8-8D640A33F4D2}" type="slidenum">
              <a:rPr lang="en-US" smtClean="0"/>
              <a:t>16</a:t>
            </a:fld>
            <a:endParaRPr lang="en-US" dirty="0"/>
          </a:p>
        </p:txBody>
      </p:sp>
    </p:spTree>
    <p:extLst>
      <p:ext uri="{BB962C8B-B14F-4D97-AF65-F5344CB8AC3E}">
        <p14:creationId xmlns:p14="http://schemas.microsoft.com/office/powerpoint/2010/main" val="1816256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Sorting Data</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23586616"/>
              </p:ext>
            </p:extLst>
          </p:nvPr>
        </p:nvGraphicFramePr>
        <p:xfrm>
          <a:off x="645459" y="1924224"/>
          <a:ext cx="10901081" cy="3784061"/>
        </p:xfrm>
        <a:graphic>
          <a:graphicData uri="http://schemas.openxmlformats.org/drawingml/2006/table">
            <a:tbl>
              <a:tblPr firstRow="1" firstCol="1" bandRow="1">
                <a:tableStyleId>{2D5ABB26-0587-4C30-8999-92F81FD0307C}</a:tableStyleId>
              </a:tblPr>
              <a:tblGrid>
                <a:gridCol w="1880437">
                  <a:extLst>
                    <a:ext uri="{9D8B030D-6E8A-4147-A177-3AD203B41FA5}">
                      <a16:colId xmlns:a16="http://schemas.microsoft.com/office/drawing/2014/main" val="20000"/>
                    </a:ext>
                  </a:extLst>
                </a:gridCol>
                <a:gridCol w="9020644">
                  <a:extLst>
                    <a:ext uri="{9D8B030D-6E8A-4147-A177-3AD203B41FA5}">
                      <a16:colId xmlns:a16="http://schemas.microsoft.com/office/drawing/2014/main" val="20001"/>
                    </a:ext>
                  </a:extLst>
                </a:gridCol>
              </a:tblGrid>
              <a:tr h="1044060">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Add Level, Delete Level, Copy Level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Add, delete or copy columns (or rows) to be used as sort keys; the topmost sort key is the highest (primary) sorting level, followed by the remaining levels in descending order. </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717452">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Move up/Move down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Change the selected sort level higher or lower in the sorting sequence. </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787791">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Options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kern="1200" dirty="0">
                          <a:solidFill>
                            <a:schemeClr val="tx1"/>
                          </a:solidFill>
                          <a:effectLst/>
                          <a:latin typeface="Segoe UI" panose="020B0502040204020203" pitchFamily="34" charset="0"/>
                          <a:ea typeface="+mn-ea"/>
                          <a:cs typeface="Segoe UI" panose="020B0502040204020203" pitchFamily="34" charset="0"/>
                        </a:rPr>
                        <a:t>Display a dialog box to sort top to bottom or left to right, and choose whether to treat the data as case-sensitive</a:t>
                      </a:r>
                      <a:r>
                        <a:rPr lang="en-US" sz="1800" dirty="0">
                          <a:effectLst/>
                          <a:latin typeface="Segoe UI" panose="020B0502040204020203" pitchFamily="34" charset="0"/>
                          <a:cs typeface="Segoe UI" panose="020B0502040204020203" pitchFamily="34" charset="0"/>
                        </a:rPr>
                        <a:t>.</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1223889">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My data has headers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Tells Excel to treat the first row (or column) of cells as labels or titles for the data below (or to the right). Use this option to prevent sorting the header data together with the other data. If the range of cells being sorted does not contain column or row headers, then turn this setting off. </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3"/>
                  </a:ext>
                </a:extLst>
              </a:tr>
            </a:tbl>
          </a:graphicData>
        </a:graphic>
      </p:graphicFrame>
      <p:sp>
        <p:nvSpPr>
          <p:cNvPr id="3" name="Footer Placeholder 2">
            <a:extLst>
              <a:ext uri="{FF2B5EF4-FFF2-40B4-BE49-F238E27FC236}">
                <a16:creationId xmlns:a16="http://schemas.microsoft.com/office/drawing/2014/main" id="{6AF4817E-1F64-4768-BD96-FB2920E43B9A}"/>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6140F50B-E19B-4A59-BB04-BF311A8906E1}"/>
              </a:ext>
            </a:extLst>
          </p:cNvPr>
          <p:cNvSpPr>
            <a:spLocks noGrp="1"/>
          </p:cNvSpPr>
          <p:nvPr>
            <p:ph type="sldNum" sz="quarter" idx="12"/>
          </p:nvPr>
        </p:nvSpPr>
        <p:spPr/>
        <p:txBody>
          <a:bodyPr/>
          <a:lstStyle/>
          <a:p>
            <a:fld id="{2379EFDF-F04D-43F9-88B8-8D640A33F4D2}" type="slidenum">
              <a:rPr lang="en-US" smtClean="0"/>
              <a:t>17</a:t>
            </a:fld>
            <a:endParaRPr lang="en-US" dirty="0"/>
          </a:p>
        </p:txBody>
      </p:sp>
    </p:spTree>
    <p:extLst>
      <p:ext uri="{BB962C8B-B14F-4D97-AF65-F5344CB8AC3E}">
        <p14:creationId xmlns:p14="http://schemas.microsoft.com/office/powerpoint/2010/main" val="1805856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Sorting Data</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33925432"/>
              </p:ext>
            </p:extLst>
          </p:nvPr>
        </p:nvGraphicFramePr>
        <p:xfrm>
          <a:off x="753034" y="1839815"/>
          <a:ext cx="10757647" cy="3854165"/>
        </p:xfrm>
        <a:graphic>
          <a:graphicData uri="http://schemas.openxmlformats.org/drawingml/2006/table">
            <a:tbl>
              <a:tblPr firstRow="1" firstCol="1" bandRow="1">
                <a:tableStyleId>{2D5ABB26-0587-4C30-8999-92F81FD0307C}</a:tableStyleId>
              </a:tblPr>
              <a:tblGrid>
                <a:gridCol w="1600201">
                  <a:extLst>
                    <a:ext uri="{9D8B030D-6E8A-4147-A177-3AD203B41FA5}">
                      <a16:colId xmlns:a16="http://schemas.microsoft.com/office/drawing/2014/main" val="20000"/>
                    </a:ext>
                  </a:extLst>
                </a:gridCol>
                <a:gridCol w="9157446">
                  <a:extLst>
                    <a:ext uri="{9D8B030D-6E8A-4147-A177-3AD203B41FA5}">
                      <a16:colId xmlns:a16="http://schemas.microsoft.com/office/drawing/2014/main" val="20001"/>
                    </a:ext>
                  </a:extLst>
                </a:gridCol>
              </a:tblGrid>
              <a:tr h="1036120">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Column/Row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Identifies the column or row to be used for sorting; the sequence of these columns or rows specifies the sorting level. By default, the data is sorted by column with the headers in the top row.</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93919">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Sort On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Identifies whether to sort on </a:t>
                      </a:r>
                      <a:r>
                        <a:rPr lang="en-US" sz="1800" i="1" kern="1200" dirty="0">
                          <a:solidFill>
                            <a:schemeClr val="tx1"/>
                          </a:solidFill>
                          <a:effectLst/>
                          <a:latin typeface="Segoe UI" panose="020B0502040204020203" pitchFamily="34" charset="0"/>
                          <a:ea typeface="+mn-ea"/>
                          <a:cs typeface="Segoe UI" panose="020B0502040204020203" pitchFamily="34" charset="0"/>
                        </a:rPr>
                        <a:t>Cell</a:t>
                      </a:r>
                      <a:r>
                        <a:rPr lang="en-US" sz="1800" kern="1200" dirty="0">
                          <a:solidFill>
                            <a:schemeClr val="tx1"/>
                          </a:solidFill>
                          <a:effectLst/>
                          <a:latin typeface="Segoe UI" panose="020B0502040204020203" pitchFamily="34" charset="0"/>
                          <a:ea typeface="+mn-ea"/>
                          <a:cs typeface="Segoe UI" panose="020B0502040204020203" pitchFamily="34" charset="0"/>
                        </a:rPr>
                        <a:t> </a:t>
                      </a:r>
                      <a:r>
                        <a:rPr lang="en-US" sz="1800" i="1" kern="1200" dirty="0">
                          <a:solidFill>
                            <a:schemeClr val="tx1"/>
                          </a:solidFill>
                          <a:effectLst/>
                          <a:latin typeface="Segoe UI" panose="020B0502040204020203" pitchFamily="34" charset="0"/>
                          <a:ea typeface="+mn-ea"/>
                          <a:cs typeface="Segoe UI" panose="020B0502040204020203" pitchFamily="34" charset="0"/>
                        </a:rPr>
                        <a:t>Values</a:t>
                      </a:r>
                      <a:r>
                        <a:rPr lang="en-US" sz="1800" kern="1200" dirty="0">
                          <a:solidFill>
                            <a:schemeClr val="tx1"/>
                          </a:solidFill>
                          <a:effectLst/>
                          <a:latin typeface="Segoe UI" panose="020B0502040204020203" pitchFamily="34" charset="0"/>
                          <a:ea typeface="+mn-ea"/>
                          <a:cs typeface="Segoe UI" panose="020B0502040204020203" pitchFamily="34" charset="0"/>
                        </a:rPr>
                        <a:t> (cell data), </a:t>
                      </a:r>
                      <a:r>
                        <a:rPr lang="en-US" sz="1800" i="1" kern="1200" dirty="0">
                          <a:solidFill>
                            <a:schemeClr val="tx1"/>
                          </a:solidFill>
                          <a:effectLst/>
                          <a:latin typeface="Segoe UI" panose="020B0502040204020203" pitchFamily="34" charset="0"/>
                          <a:ea typeface="+mn-ea"/>
                          <a:cs typeface="Segoe UI" panose="020B0502040204020203" pitchFamily="34" charset="0"/>
                        </a:rPr>
                        <a:t>Cell Color</a:t>
                      </a:r>
                      <a:r>
                        <a:rPr lang="en-US" sz="1800" kern="1200" dirty="0">
                          <a:solidFill>
                            <a:schemeClr val="tx1"/>
                          </a:solidFill>
                          <a:effectLst/>
                          <a:latin typeface="Segoe UI" panose="020B0502040204020203" pitchFamily="34" charset="0"/>
                          <a:ea typeface="+mn-ea"/>
                          <a:cs typeface="Segoe UI" panose="020B0502040204020203" pitchFamily="34" charset="0"/>
                        </a:rPr>
                        <a:t>, </a:t>
                      </a:r>
                      <a:r>
                        <a:rPr lang="en-US" sz="1800" i="1" kern="1200" dirty="0">
                          <a:solidFill>
                            <a:schemeClr val="tx1"/>
                          </a:solidFill>
                          <a:effectLst/>
                          <a:latin typeface="Segoe UI" panose="020B0502040204020203" pitchFamily="34" charset="0"/>
                          <a:ea typeface="+mn-ea"/>
                          <a:cs typeface="Segoe UI" panose="020B0502040204020203" pitchFamily="34" charset="0"/>
                        </a:rPr>
                        <a:t>Font Color</a:t>
                      </a:r>
                      <a:r>
                        <a:rPr lang="en-US" sz="1800" kern="1200" dirty="0">
                          <a:solidFill>
                            <a:schemeClr val="tx1"/>
                          </a:solidFill>
                          <a:effectLst/>
                          <a:latin typeface="Segoe UI" panose="020B0502040204020203" pitchFamily="34" charset="0"/>
                          <a:ea typeface="+mn-ea"/>
                          <a:cs typeface="Segoe UI" panose="020B0502040204020203" pitchFamily="34" charset="0"/>
                        </a:rPr>
                        <a:t>, or </a:t>
                      </a:r>
                      <a:r>
                        <a:rPr lang="en-US" sz="1800" i="1" kern="1200" dirty="0">
                          <a:solidFill>
                            <a:schemeClr val="tx1"/>
                          </a:solidFill>
                          <a:effectLst/>
                          <a:latin typeface="Segoe UI" panose="020B0502040204020203" pitchFamily="34" charset="0"/>
                          <a:ea typeface="+mn-ea"/>
                          <a:cs typeface="Segoe UI" panose="020B0502040204020203" pitchFamily="34" charset="0"/>
                        </a:rPr>
                        <a:t>Conditional Formatting Icon</a:t>
                      </a:r>
                      <a:r>
                        <a:rPr lang="en-US" sz="1800" dirty="0">
                          <a:effectLst/>
                          <a:latin typeface="Segoe UI" panose="020B0502040204020203" pitchFamily="34" charset="0"/>
                          <a:cs typeface="Segoe UI" panose="020B0502040204020203" pitchFamily="34" charset="0"/>
                        </a:rPr>
                        <a:t>.  </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862500">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Order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Indicates whether to sort the data in ascending (A to Z, Smallest to Largest, Oldest to Newest) or descending (Z to A, Largest to Smallest, Newest to Oldest) order.</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11625">
                <a:tc>
                  <a:txBody>
                    <a:bodyPr/>
                    <a:lstStyle/>
                    <a:p>
                      <a:pPr marL="0" marR="0" algn="l">
                        <a:lnSpc>
                          <a:spcPct val="115000"/>
                        </a:lnSpc>
                        <a:spcBef>
                          <a:spcPts val="0"/>
                        </a:spcBef>
                        <a:spcAft>
                          <a:spcPts val="300"/>
                        </a:spcAft>
                        <a:tabLst>
                          <a:tab pos="558800" algn="l"/>
                          <a:tab pos="457200" algn="l"/>
                        </a:tabLst>
                      </a:pPr>
                      <a:r>
                        <a:rPr lang="en-US" sz="1800" b="1" dirty="0">
                          <a:effectLst/>
                          <a:latin typeface="Segoe UI" panose="020B0502040204020203" pitchFamily="34" charset="0"/>
                          <a:cs typeface="Segoe UI" panose="020B0502040204020203" pitchFamily="34" charset="0"/>
                        </a:rPr>
                        <a:t>Sort by </a:t>
                      </a:r>
                      <a:endParaRPr lang="en-US" sz="1800" b="1"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just">
                        <a:lnSpc>
                          <a:spcPct val="115000"/>
                        </a:lnSpc>
                        <a:spcBef>
                          <a:spcPts val="0"/>
                        </a:spcBef>
                        <a:spcAft>
                          <a:spcPts val="300"/>
                        </a:spcAft>
                        <a:tabLst>
                          <a:tab pos="558800" algn="l"/>
                          <a:tab pos="457200" algn="l"/>
                        </a:tabLst>
                      </a:pPr>
                      <a:r>
                        <a:rPr lang="en-US" sz="1800" dirty="0">
                          <a:effectLst/>
                          <a:latin typeface="Segoe UI" panose="020B0502040204020203" pitchFamily="34" charset="0"/>
                          <a:cs typeface="Segoe UI" panose="020B0502040204020203" pitchFamily="34" charset="0"/>
                        </a:rPr>
                        <a:t>The primary sort key: the first column or row Excel will use to sort the data. </a:t>
                      </a:r>
                      <a:endParaRPr lang="en-US" sz="1800" dirty="0">
                        <a:effectLst/>
                        <a:latin typeface="Segoe UI" panose="020B0502040204020203" pitchFamily="34" charset="0"/>
                        <a:ea typeface="Times New Roman" panose="02020603050405020304" pitchFamily="18"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750001">
                <a:tc>
                  <a:txBody>
                    <a:bodyPr/>
                    <a:lstStyle/>
                    <a:p>
                      <a:pPr marL="0" marR="0">
                        <a:spcBef>
                          <a:spcPts val="0"/>
                        </a:spcBef>
                        <a:spcAft>
                          <a:spcPts val="0"/>
                        </a:spcAft>
                      </a:pPr>
                      <a:r>
                        <a:rPr lang="en-US" sz="1800" b="1" dirty="0">
                          <a:effectLst/>
                          <a:latin typeface="Segoe UI" panose="020B0502040204020203" pitchFamily="34" charset="0"/>
                          <a:cs typeface="Segoe UI" panose="020B0502040204020203" pitchFamily="34" charset="0"/>
                        </a:rPr>
                        <a:t>Then by </a:t>
                      </a:r>
                      <a:endParaRPr lang="en-US" sz="1800" b="1" dirty="0">
                        <a:effectLst/>
                        <a:latin typeface="Segoe UI" panose="020B0502040204020203" pitchFamily="34" charset="0"/>
                        <a:ea typeface="Calibri" panose="020F0502020204030204" pitchFamily="34" charset="0"/>
                        <a:cs typeface="Segoe UI" panose="020B0502040204020203" pitchFamily="34" charset="0"/>
                      </a:endParaRPr>
                    </a:p>
                  </a:txBody>
                  <a:tcPr marL="68580" marR="6858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spcBef>
                          <a:spcPts val="0"/>
                        </a:spcBef>
                        <a:spcAft>
                          <a:spcPts val="0"/>
                        </a:spcAft>
                      </a:pPr>
                      <a:r>
                        <a:rPr lang="en-US" sz="1800" dirty="0">
                          <a:effectLst/>
                          <a:latin typeface="Segoe UI" panose="020B0502040204020203" pitchFamily="34" charset="0"/>
                          <a:cs typeface="Segoe UI" panose="020B0502040204020203" pitchFamily="34" charset="0"/>
                        </a:rPr>
                        <a:t>Optional columns or rows for sorting if multiple rows have the same primary sort key. You can select up to 64 columns or rows as sort levels.</a:t>
                      </a:r>
                      <a:endParaRPr lang="en-US" sz="1800" dirty="0">
                        <a:effectLst/>
                        <a:latin typeface="Segoe UI" panose="020B0502040204020203" pitchFamily="34" charset="0"/>
                        <a:ea typeface="Calibri" panose="020F0502020204030204" pitchFamily="34" charset="0"/>
                        <a:cs typeface="Segoe UI" panose="020B0502040204020203" pitchFamily="34" charset="0"/>
                      </a:endParaRPr>
                    </a:p>
                  </a:txBody>
                  <a:tcPr marL="68580" marR="68580" marT="0" marB="0">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4"/>
                  </a:ext>
                </a:extLst>
              </a:tr>
            </a:tbl>
          </a:graphicData>
        </a:graphic>
      </p:graphicFrame>
      <p:sp>
        <p:nvSpPr>
          <p:cNvPr id="3" name="Footer Placeholder 2">
            <a:extLst>
              <a:ext uri="{FF2B5EF4-FFF2-40B4-BE49-F238E27FC236}">
                <a16:creationId xmlns:a16="http://schemas.microsoft.com/office/drawing/2014/main" id="{6759487B-38B7-4975-AF40-2AE24CEF1AC4}"/>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28E72331-A200-401C-AE96-4042F4107823}"/>
              </a:ext>
            </a:extLst>
          </p:cNvPr>
          <p:cNvSpPr>
            <a:spLocks noGrp="1"/>
          </p:cNvSpPr>
          <p:nvPr>
            <p:ph type="sldNum" sz="quarter" idx="12"/>
          </p:nvPr>
        </p:nvSpPr>
        <p:spPr/>
        <p:txBody>
          <a:bodyPr/>
          <a:lstStyle/>
          <a:p>
            <a:fld id="{2379EFDF-F04D-43F9-88B8-8D640A33F4D2}" type="slidenum">
              <a:rPr lang="en-US" smtClean="0"/>
              <a:t>18</a:t>
            </a:fld>
            <a:endParaRPr lang="en-US" dirty="0"/>
          </a:p>
        </p:txBody>
      </p:sp>
    </p:spTree>
    <p:extLst>
      <p:ext uri="{BB962C8B-B14F-4D97-AF65-F5344CB8AC3E}">
        <p14:creationId xmlns:p14="http://schemas.microsoft.com/office/powerpoint/2010/main" val="4162588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3" name="Content Placeholder 2"/>
          <p:cNvSpPr>
            <a:spLocks noGrp="1"/>
          </p:cNvSpPr>
          <p:nvPr>
            <p:ph idx="1"/>
          </p:nvPr>
        </p:nvSpPr>
        <p:spPr/>
        <p:txBody>
          <a:bodyPr/>
          <a:lstStyle/>
          <a:p>
            <a:r>
              <a:rPr lang="en-US" dirty="0"/>
              <a:t>Use a filter to hide the rows you are not interested in viewing</a:t>
            </a:r>
          </a:p>
          <a:p>
            <a:r>
              <a:rPr lang="en-US" dirty="0"/>
              <a:t>Filtering does not change the content of your worksheet or the sequence of the rows</a:t>
            </a:r>
          </a:p>
          <a:p>
            <a:pPr lvl="1"/>
            <a:r>
              <a:rPr lang="en-US" dirty="0"/>
              <a:t>Only changes what you see of your worksheet</a:t>
            </a:r>
          </a:p>
          <a:p>
            <a:pPr lvl="1"/>
            <a:r>
              <a:rPr lang="en-US" dirty="0"/>
              <a:t>AutoFilter icons display on the right side of each column title</a:t>
            </a:r>
          </a:p>
          <a:p>
            <a:r>
              <a:rPr lang="en-US" dirty="0"/>
              <a:t>Quickest and easiest way to filter data is to use the AutoFilter icons </a:t>
            </a:r>
          </a:p>
          <a:p>
            <a:pPr lvl="1"/>
            <a:r>
              <a:rPr lang="en-US" dirty="0"/>
              <a:t>Finds and displays the rows where the value in the selected column meets the criteria that you specify</a:t>
            </a:r>
          </a:p>
          <a:p>
            <a:pPr lvl="1"/>
            <a:r>
              <a:rPr lang="en-US" dirty="0"/>
              <a:t>All other rows are hidden from view until you change the filter criteria or you turn the AutoFilter off</a:t>
            </a:r>
          </a:p>
        </p:txBody>
      </p:sp>
      <p:sp>
        <p:nvSpPr>
          <p:cNvPr id="4" name="Footer Placeholder 3">
            <a:extLst>
              <a:ext uri="{FF2B5EF4-FFF2-40B4-BE49-F238E27FC236}">
                <a16:creationId xmlns:a16="http://schemas.microsoft.com/office/drawing/2014/main" id="{68B24535-6D27-4E06-AFBC-260AF4286579}"/>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F0A78431-4C30-4668-AEB1-CD7A7C23EC02}"/>
              </a:ext>
            </a:extLst>
          </p:cNvPr>
          <p:cNvSpPr>
            <a:spLocks noGrp="1"/>
          </p:cNvSpPr>
          <p:nvPr>
            <p:ph type="sldNum" sz="quarter" idx="12"/>
          </p:nvPr>
        </p:nvSpPr>
        <p:spPr/>
        <p:txBody>
          <a:bodyPr/>
          <a:lstStyle/>
          <a:p>
            <a:fld id="{2379EFDF-F04D-43F9-88B8-8D640A33F4D2}" type="slidenum">
              <a:rPr lang="en-US" smtClean="0"/>
              <a:t>19</a:t>
            </a:fld>
            <a:endParaRPr lang="en-US" dirty="0"/>
          </a:p>
        </p:txBody>
      </p:sp>
    </p:spTree>
    <p:extLst>
      <p:ext uri="{BB962C8B-B14F-4D97-AF65-F5344CB8AC3E}">
        <p14:creationId xmlns:p14="http://schemas.microsoft.com/office/powerpoint/2010/main" val="2890134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6678" y="1122363"/>
            <a:ext cx="10018644" cy="2387600"/>
          </a:xfrm>
        </p:spPr>
        <p:txBody>
          <a:bodyPr/>
          <a:lstStyle/>
          <a:p>
            <a:r>
              <a:rPr lang="en-US"/>
              <a:t>Microsoft Excel</a:t>
            </a:r>
            <a:endParaRPr lang="en-US" dirty="0"/>
          </a:p>
        </p:txBody>
      </p:sp>
      <p:sp>
        <p:nvSpPr>
          <p:cNvPr id="3" name="Subtitle 2"/>
          <p:cNvSpPr>
            <a:spLocks noGrp="1"/>
          </p:cNvSpPr>
          <p:nvPr>
            <p:ph type="subTitle" idx="1"/>
          </p:nvPr>
        </p:nvSpPr>
        <p:spPr/>
        <p:txBody>
          <a:bodyPr/>
          <a:lstStyle/>
          <a:p>
            <a:r>
              <a:rPr lang="en-US" b="1" dirty="0"/>
              <a:t>Lesson 7: Organizing Data</a:t>
            </a:r>
          </a:p>
        </p:txBody>
      </p:sp>
      <p:sp>
        <p:nvSpPr>
          <p:cNvPr id="4" name="Footer Placeholder 3">
            <a:extLst>
              <a:ext uri="{FF2B5EF4-FFF2-40B4-BE49-F238E27FC236}">
                <a16:creationId xmlns:a16="http://schemas.microsoft.com/office/drawing/2014/main" id="{A866845E-3DD1-445D-91A6-720570C84F2A}"/>
              </a:ext>
            </a:extLst>
          </p:cNvPr>
          <p:cNvSpPr>
            <a:spLocks noGrp="1"/>
          </p:cNvSpPr>
          <p:nvPr>
            <p:ph type="ftr" sz="quarter" idx="11"/>
          </p:nvPr>
        </p:nvSpPr>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244A1558-35AA-4A36-A905-50E03A78FFA0}"/>
              </a:ext>
            </a:extLst>
          </p:cNvPr>
          <p:cNvSpPr>
            <a:spLocks noGrp="1"/>
          </p:cNvSpPr>
          <p:nvPr>
            <p:ph type="sldNum" sz="quarter" idx="12"/>
          </p:nvPr>
        </p:nvSpPr>
        <p:spPr/>
        <p:txBody>
          <a:bodyPr/>
          <a:lstStyle/>
          <a:p>
            <a:fld id="{2379EFDF-F04D-43F9-88B8-8D640A33F4D2}" type="slidenum">
              <a:rPr lang="en-US" smtClean="0"/>
              <a:t>2</a:t>
            </a:fld>
            <a:endParaRPr lang="en-US" dirty="0"/>
          </a:p>
        </p:txBody>
      </p:sp>
    </p:spTree>
    <p:extLst>
      <p:ext uri="{BB962C8B-B14F-4D97-AF65-F5344CB8AC3E}">
        <p14:creationId xmlns:p14="http://schemas.microsoft.com/office/powerpoint/2010/main" val="32284053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3" name="Content Placeholder 2"/>
          <p:cNvSpPr>
            <a:spLocks noGrp="1"/>
          </p:cNvSpPr>
          <p:nvPr>
            <p:ph idx="1"/>
          </p:nvPr>
        </p:nvSpPr>
        <p:spPr>
          <a:xfrm>
            <a:off x="609600" y="1727797"/>
            <a:ext cx="8843889" cy="4525963"/>
          </a:xfrm>
        </p:spPr>
        <p:txBody>
          <a:bodyPr/>
          <a:lstStyle/>
          <a:p>
            <a:r>
              <a:rPr lang="en-CA" dirty="0"/>
              <a:t>To filter </a:t>
            </a:r>
            <a:r>
              <a:rPr lang="en-CA" b="1" dirty="0"/>
              <a:t>numbers</a:t>
            </a:r>
            <a:r>
              <a:rPr lang="en-CA" dirty="0"/>
              <a:t> you can use:</a:t>
            </a:r>
          </a:p>
          <a:p>
            <a:pPr lvl="1"/>
            <a:r>
              <a:rPr lang="en-US" dirty="0"/>
              <a:t>A comparison operator such as equals, greater than, and less than</a:t>
            </a:r>
          </a:p>
          <a:p>
            <a:pPr lvl="1"/>
            <a:r>
              <a:rPr lang="en-US" dirty="0"/>
              <a:t>The top 10 values</a:t>
            </a:r>
          </a:p>
          <a:p>
            <a:pPr lvl="1"/>
            <a:r>
              <a:rPr lang="en-US" dirty="0"/>
              <a:t>All rows above or below the average of all values in the column</a:t>
            </a:r>
          </a:p>
          <a:p>
            <a:pPr lvl="1"/>
            <a:r>
              <a:rPr lang="en-US" dirty="0"/>
              <a:t>A custom filter that allows you to select more complex criteria</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9453489" y="2162389"/>
            <a:ext cx="1614717" cy="2212664"/>
          </a:xfrm>
          <a:prstGeom prst="rect">
            <a:avLst/>
          </a:prstGeom>
          <a:noFill/>
          <a:ln>
            <a:noFill/>
          </a:ln>
        </p:spPr>
      </p:pic>
      <p:sp>
        <p:nvSpPr>
          <p:cNvPr id="5" name="Footer Placeholder 4">
            <a:extLst>
              <a:ext uri="{FF2B5EF4-FFF2-40B4-BE49-F238E27FC236}">
                <a16:creationId xmlns:a16="http://schemas.microsoft.com/office/drawing/2014/main" id="{8E96DF81-84A1-4C43-A5ED-8565FE4A8ACE}"/>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C0C78624-FFC2-457E-84B2-881B5FC44B84}"/>
              </a:ext>
            </a:extLst>
          </p:cNvPr>
          <p:cNvSpPr>
            <a:spLocks noGrp="1"/>
          </p:cNvSpPr>
          <p:nvPr>
            <p:ph type="sldNum" sz="quarter" idx="12"/>
          </p:nvPr>
        </p:nvSpPr>
        <p:spPr/>
        <p:txBody>
          <a:bodyPr/>
          <a:lstStyle/>
          <a:p>
            <a:fld id="{2379EFDF-F04D-43F9-88B8-8D640A33F4D2}" type="slidenum">
              <a:rPr lang="en-US" smtClean="0"/>
              <a:t>20</a:t>
            </a:fld>
            <a:endParaRPr lang="en-US" dirty="0"/>
          </a:p>
        </p:txBody>
      </p:sp>
    </p:spTree>
    <p:extLst>
      <p:ext uri="{BB962C8B-B14F-4D97-AF65-F5344CB8AC3E}">
        <p14:creationId xmlns:p14="http://schemas.microsoft.com/office/powerpoint/2010/main" val="3835838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5" name="Content Placeholder 4"/>
          <p:cNvSpPr>
            <a:spLocks noGrp="1"/>
          </p:cNvSpPr>
          <p:nvPr>
            <p:ph idx="1"/>
          </p:nvPr>
        </p:nvSpPr>
        <p:spPr>
          <a:xfrm>
            <a:off x="609600" y="1727797"/>
            <a:ext cx="8432824" cy="4525963"/>
          </a:xfrm>
        </p:spPr>
        <p:txBody>
          <a:bodyPr/>
          <a:lstStyle/>
          <a:p>
            <a:r>
              <a:rPr lang="en-CA" dirty="0"/>
              <a:t>To filter </a:t>
            </a:r>
            <a:r>
              <a:rPr lang="en-CA" b="1" dirty="0"/>
              <a:t>dates</a:t>
            </a:r>
            <a:r>
              <a:rPr lang="en-CA" dirty="0"/>
              <a:t> you can use </a:t>
            </a:r>
            <a:r>
              <a:rPr lang="en-US" dirty="0"/>
              <a:t>a wide variety of criteria that are specific for dates</a:t>
            </a:r>
          </a:p>
        </p:txBody>
      </p:sp>
      <p:pic>
        <p:nvPicPr>
          <p:cNvPr id="7" name="Content Placeholder 3"/>
          <p:cNvPicPr>
            <a:picLocks/>
          </p:cNvPicPr>
          <p:nvPr/>
        </p:nvPicPr>
        <p:blipFill>
          <a:blip r:embed="rId2">
            <a:extLst>
              <a:ext uri="{28A0092B-C50C-407E-A947-70E740481C1C}">
                <a14:useLocalDpi xmlns:a14="http://schemas.microsoft.com/office/drawing/2010/main" val="0"/>
              </a:ext>
            </a:extLst>
          </a:blip>
          <a:stretch>
            <a:fillRect/>
          </a:stretch>
        </p:blipFill>
        <p:spPr bwMode="auto">
          <a:xfrm>
            <a:off x="9056492" y="1863694"/>
            <a:ext cx="1324237" cy="4185809"/>
          </a:xfrm>
          <a:prstGeom prst="rect">
            <a:avLst/>
          </a:prstGeom>
          <a:noFill/>
          <a:ln>
            <a:noFill/>
          </a:ln>
        </p:spPr>
      </p:pic>
      <p:sp>
        <p:nvSpPr>
          <p:cNvPr id="3" name="Footer Placeholder 2">
            <a:extLst>
              <a:ext uri="{FF2B5EF4-FFF2-40B4-BE49-F238E27FC236}">
                <a16:creationId xmlns:a16="http://schemas.microsoft.com/office/drawing/2014/main" id="{54867DA0-2D21-4BC7-BA70-988450DD2C60}"/>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4" name="Slide Number Placeholder 3">
            <a:extLst>
              <a:ext uri="{FF2B5EF4-FFF2-40B4-BE49-F238E27FC236}">
                <a16:creationId xmlns:a16="http://schemas.microsoft.com/office/drawing/2014/main" id="{5839B299-B9FE-4C4F-A171-69FA381120B1}"/>
              </a:ext>
            </a:extLst>
          </p:cNvPr>
          <p:cNvSpPr>
            <a:spLocks noGrp="1"/>
          </p:cNvSpPr>
          <p:nvPr>
            <p:ph type="sldNum" sz="quarter" idx="12"/>
          </p:nvPr>
        </p:nvSpPr>
        <p:spPr/>
        <p:txBody>
          <a:bodyPr/>
          <a:lstStyle/>
          <a:p>
            <a:fld id="{2379EFDF-F04D-43F9-88B8-8D640A33F4D2}" type="slidenum">
              <a:rPr lang="en-US" smtClean="0"/>
              <a:t>21</a:t>
            </a:fld>
            <a:endParaRPr lang="en-US" dirty="0"/>
          </a:p>
        </p:txBody>
      </p:sp>
    </p:spTree>
    <p:extLst>
      <p:ext uri="{BB962C8B-B14F-4D97-AF65-F5344CB8AC3E}">
        <p14:creationId xmlns:p14="http://schemas.microsoft.com/office/powerpoint/2010/main" val="20049060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3" name="Content Placeholder 2"/>
          <p:cNvSpPr>
            <a:spLocks noGrp="1"/>
          </p:cNvSpPr>
          <p:nvPr>
            <p:ph idx="1"/>
          </p:nvPr>
        </p:nvSpPr>
        <p:spPr>
          <a:xfrm>
            <a:off x="609599" y="1727797"/>
            <a:ext cx="9127193" cy="4525963"/>
          </a:xfrm>
        </p:spPr>
        <p:txBody>
          <a:bodyPr/>
          <a:lstStyle/>
          <a:p>
            <a:r>
              <a:rPr lang="en-CA" dirty="0"/>
              <a:t>To filter </a:t>
            </a:r>
            <a:r>
              <a:rPr lang="en-CA" b="1" dirty="0"/>
              <a:t>text</a:t>
            </a:r>
            <a:r>
              <a:rPr lang="en-CA" dirty="0"/>
              <a:t> you can use:</a:t>
            </a:r>
          </a:p>
          <a:p>
            <a:pPr lvl="1"/>
            <a:r>
              <a:rPr lang="en-US" dirty="0"/>
              <a:t>A comparison operator such as equals, greater than, and less than</a:t>
            </a:r>
          </a:p>
          <a:p>
            <a:pPr lvl="1"/>
            <a:r>
              <a:rPr lang="en-US" dirty="0"/>
              <a:t>Begins or ends with a snippet of text</a:t>
            </a:r>
          </a:p>
          <a:p>
            <a:pPr lvl="1"/>
            <a:r>
              <a:rPr lang="en-US" dirty="0"/>
              <a:t>Contains or does not contain a snippet of text</a:t>
            </a:r>
          </a:p>
          <a:p>
            <a:pPr lvl="1"/>
            <a:r>
              <a:rPr lang="en-US" dirty="0"/>
              <a:t>A custom filter that allows you to select more complex criteria</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9778996" y="2086468"/>
            <a:ext cx="1412118" cy="1561603"/>
          </a:xfrm>
          <a:prstGeom prst="rect">
            <a:avLst/>
          </a:prstGeom>
          <a:noFill/>
          <a:ln>
            <a:noFill/>
          </a:ln>
        </p:spPr>
      </p:pic>
      <p:sp>
        <p:nvSpPr>
          <p:cNvPr id="5" name="Footer Placeholder 4">
            <a:extLst>
              <a:ext uri="{FF2B5EF4-FFF2-40B4-BE49-F238E27FC236}">
                <a16:creationId xmlns:a16="http://schemas.microsoft.com/office/drawing/2014/main" id="{590405AF-B012-4E26-81C3-C187301B28F3}"/>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25550AF7-2246-43C2-B724-696A333BEDD6}"/>
              </a:ext>
            </a:extLst>
          </p:cNvPr>
          <p:cNvSpPr>
            <a:spLocks noGrp="1"/>
          </p:cNvSpPr>
          <p:nvPr>
            <p:ph type="sldNum" sz="quarter" idx="12"/>
          </p:nvPr>
        </p:nvSpPr>
        <p:spPr/>
        <p:txBody>
          <a:bodyPr/>
          <a:lstStyle/>
          <a:p>
            <a:fld id="{2379EFDF-F04D-43F9-88B8-8D640A33F4D2}" type="slidenum">
              <a:rPr lang="en-US" smtClean="0"/>
              <a:t>22</a:t>
            </a:fld>
            <a:endParaRPr lang="en-US" dirty="0"/>
          </a:p>
        </p:txBody>
      </p:sp>
    </p:spTree>
    <p:extLst>
      <p:ext uri="{BB962C8B-B14F-4D97-AF65-F5344CB8AC3E}">
        <p14:creationId xmlns:p14="http://schemas.microsoft.com/office/powerpoint/2010/main" val="9641631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3" name="Content Placeholder 2"/>
          <p:cNvSpPr>
            <a:spLocks noGrp="1"/>
          </p:cNvSpPr>
          <p:nvPr>
            <p:ph idx="1"/>
          </p:nvPr>
        </p:nvSpPr>
        <p:spPr>
          <a:xfrm>
            <a:off x="609600" y="1727797"/>
            <a:ext cx="7887286" cy="4525963"/>
          </a:xfrm>
        </p:spPr>
        <p:txBody>
          <a:bodyPr/>
          <a:lstStyle/>
          <a:p>
            <a:r>
              <a:rPr lang="en-US" b="1" dirty="0"/>
              <a:t>Custom AutoFilter</a:t>
            </a:r>
          </a:p>
          <a:p>
            <a:pPr lvl="1"/>
            <a:r>
              <a:rPr lang="en-US" dirty="0"/>
              <a:t>If you select any of the comparison operators displayed in these filter menus, you can specify exactly how you want to filter the data</a:t>
            </a:r>
          </a:p>
          <a:p>
            <a:pPr lvl="1"/>
            <a:r>
              <a:rPr lang="en-US" dirty="0"/>
              <a:t>Select additional comparison operators, such as “does not equal” for date data, and “greater than” for text data</a:t>
            </a: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8748207" y="2096968"/>
            <a:ext cx="2621541" cy="1602835"/>
          </a:xfrm>
          <a:prstGeom prst="rect">
            <a:avLst/>
          </a:prstGeom>
          <a:noFill/>
          <a:ln>
            <a:noFill/>
          </a:ln>
        </p:spPr>
      </p:pic>
      <p:sp>
        <p:nvSpPr>
          <p:cNvPr id="5" name="Footer Placeholder 4">
            <a:extLst>
              <a:ext uri="{FF2B5EF4-FFF2-40B4-BE49-F238E27FC236}">
                <a16:creationId xmlns:a16="http://schemas.microsoft.com/office/drawing/2014/main" id="{39F7E788-A216-47C5-A333-5E2C41D3F56C}"/>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6838FA6B-AAA6-4F1C-90F8-BB94977C8224}"/>
              </a:ext>
            </a:extLst>
          </p:cNvPr>
          <p:cNvSpPr>
            <a:spLocks noGrp="1"/>
          </p:cNvSpPr>
          <p:nvPr>
            <p:ph type="sldNum" sz="quarter" idx="12"/>
          </p:nvPr>
        </p:nvSpPr>
        <p:spPr/>
        <p:txBody>
          <a:bodyPr/>
          <a:lstStyle/>
          <a:p>
            <a:fld id="{2379EFDF-F04D-43F9-88B8-8D640A33F4D2}" type="slidenum">
              <a:rPr lang="en-US" smtClean="0"/>
              <a:t>23</a:t>
            </a:fld>
            <a:endParaRPr lang="en-US" dirty="0"/>
          </a:p>
        </p:txBody>
      </p:sp>
    </p:spTree>
    <p:extLst>
      <p:ext uri="{BB962C8B-B14F-4D97-AF65-F5344CB8AC3E}">
        <p14:creationId xmlns:p14="http://schemas.microsoft.com/office/powerpoint/2010/main" val="15323136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Filtering Information</a:t>
            </a:r>
          </a:p>
        </p:txBody>
      </p:sp>
      <p:sp>
        <p:nvSpPr>
          <p:cNvPr id="3" name="Content Placeholder 2"/>
          <p:cNvSpPr>
            <a:spLocks noGrp="1"/>
          </p:cNvSpPr>
          <p:nvPr>
            <p:ph idx="1"/>
          </p:nvPr>
        </p:nvSpPr>
        <p:spPr/>
        <p:txBody>
          <a:bodyPr/>
          <a:lstStyle/>
          <a:p>
            <a:r>
              <a:rPr lang="en-US" dirty="0"/>
              <a:t>The AutoFilter feature can help you build more complex queries, which you can use to narrow the results and hide rows that you do not want</a:t>
            </a:r>
          </a:p>
          <a:p>
            <a:pPr lvl="1"/>
            <a:r>
              <a:rPr lang="en-US" dirty="0"/>
              <a:t>AutoFilter icon displays an indicator that a filter has been enabled for that column</a:t>
            </a:r>
          </a:p>
        </p:txBody>
      </p:sp>
      <p:grpSp>
        <p:nvGrpSpPr>
          <p:cNvPr id="7" name="Group 6"/>
          <p:cNvGrpSpPr/>
          <p:nvPr/>
        </p:nvGrpSpPr>
        <p:grpSpPr>
          <a:xfrm>
            <a:off x="1421138" y="3522541"/>
            <a:ext cx="5612708" cy="908782"/>
            <a:chOff x="1505359" y="3285472"/>
            <a:chExt cx="6782994" cy="1098269"/>
          </a:xfrm>
        </p:grpSpPr>
        <p:pic>
          <p:nvPicPr>
            <p:cNvPr id="4" name="Picture 3"/>
            <p:cNvPicPr/>
            <p:nvPr/>
          </p:nvPicPr>
          <p:blipFill>
            <a:blip r:embed="rId2">
              <a:extLst>
                <a:ext uri="{28A0092B-C50C-407E-A947-70E740481C1C}">
                  <a14:useLocalDpi xmlns:a14="http://schemas.microsoft.com/office/drawing/2010/main" val="0"/>
                </a:ext>
              </a:extLst>
            </a:blip>
            <a:stretch>
              <a:fillRect/>
            </a:stretch>
          </p:blipFill>
          <p:spPr bwMode="auto">
            <a:xfrm>
              <a:off x="1505359" y="3285472"/>
              <a:ext cx="6782994" cy="1098269"/>
            </a:xfrm>
            <a:prstGeom prst="rect">
              <a:avLst/>
            </a:prstGeom>
            <a:noFill/>
            <a:ln>
              <a:noFill/>
            </a:ln>
          </p:spPr>
        </p:pic>
        <p:sp>
          <p:nvSpPr>
            <p:cNvPr id="5" name="Oval 4"/>
            <p:cNvSpPr/>
            <p:nvPr/>
          </p:nvSpPr>
          <p:spPr>
            <a:xfrm>
              <a:off x="2259106" y="3455894"/>
              <a:ext cx="336176" cy="2958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p:cNvSpPr/>
            <p:nvPr/>
          </p:nvSpPr>
          <p:spPr>
            <a:xfrm>
              <a:off x="7306235" y="3458088"/>
              <a:ext cx="336176" cy="29583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Footer Placeholder 7">
            <a:extLst>
              <a:ext uri="{FF2B5EF4-FFF2-40B4-BE49-F238E27FC236}">
                <a16:creationId xmlns:a16="http://schemas.microsoft.com/office/drawing/2014/main" id="{85A0014D-8384-4A63-895E-FB966380E0B0}"/>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9" name="Slide Number Placeholder 8">
            <a:extLst>
              <a:ext uri="{FF2B5EF4-FFF2-40B4-BE49-F238E27FC236}">
                <a16:creationId xmlns:a16="http://schemas.microsoft.com/office/drawing/2014/main" id="{BCC7203C-3CA6-4DDA-A1F8-9917EACC4D26}"/>
              </a:ext>
            </a:extLst>
          </p:cNvPr>
          <p:cNvSpPr>
            <a:spLocks noGrp="1"/>
          </p:cNvSpPr>
          <p:nvPr>
            <p:ph type="sldNum" sz="quarter" idx="12"/>
          </p:nvPr>
        </p:nvSpPr>
        <p:spPr/>
        <p:txBody>
          <a:bodyPr/>
          <a:lstStyle/>
          <a:p>
            <a:fld id="{2379EFDF-F04D-43F9-88B8-8D640A33F4D2}" type="slidenum">
              <a:rPr lang="en-US" smtClean="0"/>
              <a:t>24</a:t>
            </a:fld>
            <a:endParaRPr lang="en-US" dirty="0"/>
          </a:p>
        </p:txBody>
      </p:sp>
    </p:spTree>
    <p:extLst>
      <p:ext uri="{BB962C8B-B14F-4D97-AF65-F5344CB8AC3E}">
        <p14:creationId xmlns:p14="http://schemas.microsoft.com/office/powerpoint/2010/main" val="3194528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Summary</a:t>
            </a:r>
          </a:p>
        </p:txBody>
      </p:sp>
      <p:sp>
        <p:nvSpPr>
          <p:cNvPr id="3" name="Content Placeholder 2"/>
          <p:cNvSpPr>
            <a:spLocks noGrp="1"/>
          </p:cNvSpPr>
          <p:nvPr>
            <p:ph sz="half" idx="1"/>
          </p:nvPr>
        </p:nvSpPr>
        <p:spPr/>
        <p:txBody>
          <a:bodyPr>
            <a:normAutofit/>
          </a:bodyPr>
          <a:lstStyle/>
          <a:p>
            <a:pPr fontAlgn="base"/>
            <a:r>
              <a:rPr lang="en-US" dirty="0"/>
              <a:t>create and use named ranges</a:t>
            </a:r>
          </a:p>
          <a:p>
            <a:pPr fontAlgn="base"/>
            <a:r>
              <a:rPr lang="en-US" dirty="0"/>
              <a:t>modify and delete named ranges</a:t>
            </a:r>
          </a:p>
          <a:p>
            <a:pPr fontAlgn="base"/>
            <a:r>
              <a:rPr lang="en-CA" dirty="0"/>
              <a:t>use Go To to jump to a cell or named range</a:t>
            </a:r>
            <a:r>
              <a:rPr lang="en-US" dirty="0"/>
              <a:t>​</a:t>
            </a:r>
          </a:p>
          <a:p>
            <a:pPr fontAlgn="base"/>
            <a:r>
              <a:rPr lang="en-CA" dirty="0"/>
              <a:t>create and name tables</a:t>
            </a:r>
          </a:p>
          <a:p>
            <a:pPr fontAlgn="base"/>
            <a:r>
              <a:rPr lang="en-CA" dirty="0"/>
              <a:t>use tables in formulas</a:t>
            </a:r>
          </a:p>
          <a:p>
            <a:pPr fontAlgn="base"/>
            <a:r>
              <a:rPr lang="en-US" dirty="0"/>
              <a:t>configure </a:t>
            </a:r>
            <a:r>
              <a:rPr lang="en-CA" dirty="0"/>
              <a:t>table style options</a:t>
            </a:r>
          </a:p>
        </p:txBody>
      </p:sp>
      <p:sp>
        <p:nvSpPr>
          <p:cNvPr id="4" name="Content Placeholder 3"/>
          <p:cNvSpPr>
            <a:spLocks noGrp="1"/>
          </p:cNvSpPr>
          <p:nvPr>
            <p:ph sz="half" idx="2"/>
          </p:nvPr>
        </p:nvSpPr>
        <p:spPr>
          <a:xfrm>
            <a:off x="6172199" y="1825625"/>
            <a:ext cx="5197549" cy="4351338"/>
          </a:xfrm>
        </p:spPr>
        <p:txBody>
          <a:bodyPr>
            <a:normAutofit/>
          </a:bodyPr>
          <a:lstStyle/>
          <a:p>
            <a:pPr fontAlgn="base"/>
            <a:r>
              <a:rPr lang="en-CA" dirty="0"/>
              <a:t>modify a table by adding and deleting rows and columns of data</a:t>
            </a:r>
            <a:r>
              <a:rPr lang="en-US" dirty="0"/>
              <a:t>​</a:t>
            </a:r>
          </a:p>
          <a:p>
            <a:pPr fontAlgn="base"/>
            <a:r>
              <a:rPr lang="en-US" dirty="0"/>
              <a:t>apply and remove formatting on a table</a:t>
            </a:r>
          </a:p>
          <a:p>
            <a:pPr fontAlgn="base"/>
            <a:r>
              <a:rPr lang="en-US" dirty="0"/>
              <a:t>convert a table to a range of cells​</a:t>
            </a:r>
          </a:p>
          <a:p>
            <a:pPr fontAlgn="base"/>
            <a:r>
              <a:rPr lang="en-US" dirty="0"/>
              <a:t>sort data​</a:t>
            </a:r>
          </a:p>
          <a:p>
            <a:pPr fontAlgn="base"/>
            <a:r>
              <a:rPr lang="en-US" dirty="0"/>
              <a:t>filter data ​ ​</a:t>
            </a:r>
          </a:p>
        </p:txBody>
      </p:sp>
      <p:sp>
        <p:nvSpPr>
          <p:cNvPr id="5" name="Footer Placeholder 4">
            <a:extLst>
              <a:ext uri="{FF2B5EF4-FFF2-40B4-BE49-F238E27FC236}">
                <a16:creationId xmlns:a16="http://schemas.microsoft.com/office/drawing/2014/main" id="{F8AA89F7-D9EC-4D06-88F4-A777EC5FD57F}"/>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0F156F83-2DA3-4FD0-868D-AA6A10F0CBDB}"/>
              </a:ext>
            </a:extLst>
          </p:cNvPr>
          <p:cNvSpPr>
            <a:spLocks noGrp="1"/>
          </p:cNvSpPr>
          <p:nvPr>
            <p:ph type="sldNum" sz="quarter" idx="12"/>
          </p:nvPr>
        </p:nvSpPr>
        <p:spPr/>
        <p:txBody>
          <a:bodyPr/>
          <a:lstStyle/>
          <a:p>
            <a:fld id="{2379EFDF-F04D-43F9-88B8-8D640A33F4D2}" type="slidenum">
              <a:rPr lang="en-US" smtClean="0"/>
              <a:t>25</a:t>
            </a:fld>
            <a:endParaRPr lang="en-US" dirty="0"/>
          </a:p>
        </p:txBody>
      </p:sp>
    </p:spTree>
    <p:extLst>
      <p:ext uri="{BB962C8B-B14F-4D97-AF65-F5344CB8AC3E}">
        <p14:creationId xmlns:p14="http://schemas.microsoft.com/office/powerpoint/2010/main" val="1162397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Lesson Objectives</a:t>
            </a:r>
          </a:p>
        </p:txBody>
      </p:sp>
      <p:sp>
        <p:nvSpPr>
          <p:cNvPr id="3" name="Content Placeholder 2"/>
          <p:cNvSpPr>
            <a:spLocks noGrp="1"/>
          </p:cNvSpPr>
          <p:nvPr>
            <p:ph sz="half" idx="1"/>
          </p:nvPr>
        </p:nvSpPr>
        <p:spPr/>
        <p:txBody>
          <a:bodyPr>
            <a:normAutofit/>
          </a:bodyPr>
          <a:lstStyle/>
          <a:p>
            <a:pPr fontAlgn="base"/>
            <a:r>
              <a:rPr lang="en-US" dirty="0"/>
              <a:t>create and use named ranges</a:t>
            </a:r>
          </a:p>
          <a:p>
            <a:pPr fontAlgn="base"/>
            <a:r>
              <a:rPr lang="en-US" dirty="0"/>
              <a:t>modify and delete named ranges</a:t>
            </a:r>
          </a:p>
          <a:p>
            <a:pPr fontAlgn="base"/>
            <a:r>
              <a:rPr lang="en-CA" dirty="0"/>
              <a:t>use Go To to jump to a cell or named range</a:t>
            </a:r>
            <a:r>
              <a:rPr lang="en-US" dirty="0"/>
              <a:t>​</a:t>
            </a:r>
          </a:p>
          <a:p>
            <a:pPr fontAlgn="base"/>
            <a:r>
              <a:rPr lang="en-CA" dirty="0"/>
              <a:t>create and name tables</a:t>
            </a:r>
          </a:p>
          <a:p>
            <a:pPr fontAlgn="base"/>
            <a:r>
              <a:rPr lang="en-CA" dirty="0"/>
              <a:t>use tables in formulas</a:t>
            </a:r>
          </a:p>
          <a:p>
            <a:pPr fontAlgn="base"/>
            <a:r>
              <a:rPr lang="en-US" dirty="0"/>
              <a:t>configure </a:t>
            </a:r>
            <a:r>
              <a:rPr lang="en-CA" dirty="0"/>
              <a:t>table style options</a:t>
            </a:r>
          </a:p>
        </p:txBody>
      </p:sp>
      <p:sp>
        <p:nvSpPr>
          <p:cNvPr id="4" name="Content Placeholder 3"/>
          <p:cNvSpPr>
            <a:spLocks noGrp="1"/>
          </p:cNvSpPr>
          <p:nvPr>
            <p:ph sz="half" idx="2"/>
          </p:nvPr>
        </p:nvSpPr>
        <p:spPr>
          <a:xfrm>
            <a:off x="6172199" y="1825625"/>
            <a:ext cx="5197549" cy="4351338"/>
          </a:xfrm>
        </p:spPr>
        <p:txBody>
          <a:bodyPr>
            <a:normAutofit/>
          </a:bodyPr>
          <a:lstStyle/>
          <a:p>
            <a:pPr fontAlgn="base"/>
            <a:r>
              <a:rPr lang="en-CA" dirty="0"/>
              <a:t>modify a table by adding and deleting rows and columns of data</a:t>
            </a:r>
            <a:r>
              <a:rPr lang="en-US" dirty="0"/>
              <a:t>​</a:t>
            </a:r>
          </a:p>
          <a:p>
            <a:pPr fontAlgn="base"/>
            <a:r>
              <a:rPr lang="en-US" dirty="0"/>
              <a:t>apply and remove formatting on a table</a:t>
            </a:r>
          </a:p>
          <a:p>
            <a:pPr fontAlgn="base"/>
            <a:r>
              <a:rPr lang="en-US" dirty="0"/>
              <a:t>convert a table to a range of cells​</a:t>
            </a:r>
          </a:p>
          <a:p>
            <a:pPr fontAlgn="base"/>
            <a:r>
              <a:rPr lang="en-US" dirty="0"/>
              <a:t>sort data​</a:t>
            </a:r>
          </a:p>
          <a:p>
            <a:pPr fontAlgn="base"/>
            <a:r>
              <a:rPr lang="en-US" dirty="0"/>
              <a:t>filter data ​</a:t>
            </a:r>
          </a:p>
        </p:txBody>
      </p:sp>
      <p:sp>
        <p:nvSpPr>
          <p:cNvPr id="5" name="Footer Placeholder 4">
            <a:extLst>
              <a:ext uri="{FF2B5EF4-FFF2-40B4-BE49-F238E27FC236}">
                <a16:creationId xmlns:a16="http://schemas.microsoft.com/office/drawing/2014/main" id="{F8AA89F7-D9EC-4D06-88F4-A777EC5FD57F}"/>
              </a:ext>
            </a:extLst>
          </p:cNvPr>
          <p:cNvSpPr>
            <a:spLocks noGrp="1"/>
          </p:cNvSpPr>
          <p:nvPr>
            <p:ph type="ftr" sz="quarter" idx="11"/>
          </p:nvPr>
        </p:nvSpPr>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0F156F83-2DA3-4FD0-868D-AA6A10F0CBDB}"/>
              </a:ext>
            </a:extLst>
          </p:cNvPr>
          <p:cNvSpPr>
            <a:spLocks noGrp="1"/>
          </p:cNvSpPr>
          <p:nvPr>
            <p:ph type="sldNum" sz="quarter" idx="12"/>
          </p:nvPr>
        </p:nvSpPr>
        <p:spPr/>
        <p:txBody>
          <a:bodyPr/>
          <a:lstStyle/>
          <a:p>
            <a:fld id="{2379EFDF-F04D-43F9-88B8-8D640A33F4D2}" type="slidenum">
              <a:rPr lang="en-US" smtClean="0"/>
              <a:t>3</a:t>
            </a:fld>
            <a:endParaRPr lang="en-US" dirty="0"/>
          </a:p>
        </p:txBody>
      </p:sp>
    </p:spTree>
    <p:extLst>
      <p:ext uri="{BB962C8B-B14F-4D97-AF65-F5344CB8AC3E}">
        <p14:creationId xmlns:p14="http://schemas.microsoft.com/office/powerpoint/2010/main" val="607795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Working with Named Ranges</a:t>
            </a:r>
          </a:p>
        </p:txBody>
      </p:sp>
      <p:sp>
        <p:nvSpPr>
          <p:cNvPr id="3" name="Content Placeholder 2"/>
          <p:cNvSpPr>
            <a:spLocks noGrp="1"/>
          </p:cNvSpPr>
          <p:nvPr>
            <p:ph idx="1"/>
          </p:nvPr>
        </p:nvSpPr>
        <p:spPr>
          <a:xfrm>
            <a:off x="609600" y="1727797"/>
            <a:ext cx="8498896" cy="4525963"/>
          </a:xfrm>
        </p:spPr>
        <p:txBody>
          <a:bodyPr>
            <a:normAutofit/>
          </a:bodyPr>
          <a:lstStyle/>
          <a:p>
            <a:r>
              <a:rPr lang="en-US" b="1" dirty="0"/>
              <a:t>Creating Named Ranges</a:t>
            </a:r>
          </a:p>
          <a:p>
            <a:pPr marL="573088" lvl="1" indent="-225425"/>
            <a:r>
              <a:rPr lang="en-US" sz="2000" dirty="0"/>
              <a:t>To define a named range, select the range and then</a:t>
            </a:r>
          </a:p>
          <a:p>
            <a:pPr marL="914400" lvl="2"/>
            <a:r>
              <a:rPr lang="en-US" dirty="0"/>
              <a:t>On the Formulas tab, in the Defined Names group, click </a:t>
            </a:r>
            <a:r>
              <a:rPr lang="en-US" b="1" dirty="0"/>
              <a:t>Define Name</a:t>
            </a:r>
            <a:r>
              <a:rPr lang="en-US" dirty="0"/>
              <a:t>; or</a:t>
            </a:r>
          </a:p>
          <a:p>
            <a:pPr marL="914400" lvl="2"/>
            <a:r>
              <a:rPr lang="en-US" dirty="0"/>
              <a:t>In the </a:t>
            </a:r>
            <a:r>
              <a:rPr lang="en-US" b="1" dirty="0"/>
              <a:t>Name Box</a:t>
            </a:r>
            <a:r>
              <a:rPr lang="en-US" dirty="0"/>
              <a:t>, type the name for the new range                  ; or</a:t>
            </a:r>
          </a:p>
          <a:p>
            <a:pPr marL="914400" lvl="2"/>
            <a:r>
              <a:rPr lang="en-US" dirty="0"/>
              <a:t>Right-click the selected range, then click </a:t>
            </a:r>
            <a:r>
              <a:rPr lang="en-US" b="1" dirty="0"/>
              <a:t>Define Name</a:t>
            </a:r>
            <a:endParaRPr lang="en-US" sz="2400" b="1" dirty="0"/>
          </a:p>
          <a:p>
            <a:pPr marL="228600" lvl="2"/>
            <a:r>
              <a:rPr lang="en-US" sz="2400" b="1" dirty="0"/>
              <a:t>Creating multiple named ranges</a:t>
            </a:r>
          </a:p>
          <a:p>
            <a:pPr marL="573088" lvl="3" indent="-225425"/>
            <a:r>
              <a:rPr lang="en-US" sz="2000" dirty="0"/>
              <a:t>To create multiple named ranges, select the range of cells </a:t>
            </a:r>
            <a:br>
              <a:rPr lang="en-US" sz="2000" dirty="0"/>
            </a:br>
            <a:r>
              <a:rPr lang="en-US" sz="2000" dirty="0"/>
              <a:t>including the headings you want to use as cell range names and then</a:t>
            </a:r>
          </a:p>
          <a:p>
            <a:pPr marL="914400" lvl="4">
              <a:buFont typeface="Arial" panose="020B0604020202020204" pitchFamily="34" charset="0"/>
              <a:buChar char="•"/>
            </a:pPr>
            <a:r>
              <a:rPr lang="en-US" sz="1800" dirty="0"/>
              <a:t>On the Formulas tab, in the Defined Names group, click </a:t>
            </a:r>
            <a:r>
              <a:rPr lang="en-US" sz="1800" b="1" dirty="0"/>
              <a:t>Create from Selection</a:t>
            </a:r>
            <a:endParaRPr lang="en-US" sz="18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89229" y="4268839"/>
            <a:ext cx="1901749" cy="130196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4038" y="3059772"/>
            <a:ext cx="952381" cy="228571"/>
          </a:xfrm>
          <a:prstGeom prst="rect">
            <a:avLst/>
          </a:prstGeom>
          <a:ln>
            <a:solidFill>
              <a:schemeClr val="bg1">
                <a:lumMod val="75000"/>
              </a:schemeClr>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08496" y="1921990"/>
            <a:ext cx="2182481" cy="1676608"/>
          </a:xfrm>
          <a:prstGeom prst="rect">
            <a:avLst/>
          </a:prstGeom>
        </p:spPr>
      </p:pic>
      <p:sp>
        <p:nvSpPr>
          <p:cNvPr id="6" name="Footer Placeholder 5">
            <a:extLst>
              <a:ext uri="{FF2B5EF4-FFF2-40B4-BE49-F238E27FC236}">
                <a16:creationId xmlns:a16="http://schemas.microsoft.com/office/drawing/2014/main" id="{72473BA8-DAC9-470C-9CF6-E39E1DF16EBB}"/>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8" name="Slide Number Placeholder 7">
            <a:extLst>
              <a:ext uri="{FF2B5EF4-FFF2-40B4-BE49-F238E27FC236}">
                <a16:creationId xmlns:a16="http://schemas.microsoft.com/office/drawing/2014/main" id="{E132709D-E77A-4FE6-9B2F-D39697E691C6}"/>
              </a:ext>
            </a:extLst>
          </p:cNvPr>
          <p:cNvSpPr>
            <a:spLocks noGrp="1"/>
          </p:cNvSpPr>
          <p:nvPr>
            <p:ph type="sldNum" sz="quarter" idx="12"/>
          </p:nvPr>
        </p:nvSpPr>
        <p:spPr/>
        <p:txBody>
          <a:bodyPr/>
          <a:lstStyle/>
          <a:p>
            <a:fld id="{2379EFDF-F04D-43F9-88B8-8D640A33F4D2}" type="slidenum">
              <a:rPr lang="en-US" smtClean="0"/>
              <a:t>4</a:t>
            </a:fld>
            <a:endParaRPr lang="en-US" dirty="0"/>
          </a:p>
        </p:txBody>
      </p:sp>
    </p:spTree>
    <p:extLst>
      <p:ext uri="{BB962C8B-B14F-4D97-AF65-F5344CB8AC3E}">
        <p14:creationId xmlns:p14="http://schemas.microsoft.com/office/powerpoint/2010/main" val="19122707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Modifying and Deleting Named Ranges</a:t>
            </a:r>
          </a:p>
        </p:txBody>
      </p:sp>
      <p:sp>
        <p:nvSpPr>
          <p:cNvPr id="3" name="Content Placeholder 2"/>
          <p:cNvSpPr>
            <a:spLocks noGrp="1"/>
          </p:cNvSpPr>
          <p:nvPr>
            <p:ph idx="1"/>
          </p:nvPr>
        </p:nvSpPr>
        <p:spPr>
          <a:xfrm>
            <a:off x="609600" y="1727797"/>
            <a:ext cx="6378457" cy="4525963"/>
          </a:xfrm>
        </p:spPr>
        <p:txBody>
          <a:bodyPr/>
          <a:lstStyle/>
          <a:p>
            <a:r>
              <a:rPr lang="en-US" dirty="0"/>
              <a:t>Use the Name Manager to:</a:t>
            </a:r>
          </a:p>
          <a:p>
            <a:pPr lvl="1"/>
            <a:r>
              <a:rPr lang="en-US" dirty="0"/>
              <a:t>Change or delete range names</a:t>
            </a:r>
          </a:p>
          <a:p>
            <a:pPr lvl="1"/>
            <a:r>
              <a:rPr lang="en-US" dirty="0"/>
              <a:t>Change cell references</a:t>
            </a:r>
          </a:p>
          <a:p>
            <a:r>
              <a:rPr lang="en-US" dirty="0"/>
              <a:t>On the Formulas tab, in the Defined Names group, click ​</a:t>
            </a:r>
            <a:r>
              <a:rPr lang="en-US" b="1" dirty="0"/>
              <a:t>Name Manager</a:t>
            </a:r>
            <a:endParaRPr lang="en-US" dirty="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2465" y="2059780"/>
            <a:ext cx="4209840" cy="2631149"/>
          </a:xfrm>
          <a:prstGeom prst="rect">
            <a:avLst/>
          </a:prstGeom>
        </p:spPr>
      </p:pic>
      <p:sp>
        <p:nvSpPr>
          <p:cNvPr id="5" name="Footer Placeholder 4">
            <a:extLst>
              <a:ext uri="{FF2B5EF4-FFF2-40B4-BE49-F238E27FC236}">
                <a16:creationId xmlns:a16="http://schemas.microsoft.com/office/drawing/2014/main" id="{B4AC7334-1C7B-45E6-9197-EC184CDCE99D}"/>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F3693E08-D208-4154-A3CB-A390BDA47338}"/>
              </a:ext>
            </a:extLst>
          </p:cNvPr>
          <p:cNvSpPr>
            <a:spLocks noGrp="1"/>
          </p:cNvSpPr>
          <p:nvPr>
            <p:ph type="sldNum" sz="quarter" idx="12"/>
          </p:nvPr>
        </p:nvSpPr>
        <p:spPr/>
        <p:txBody>
          <a:bodyPr/>
          <a:lstStyle/>
          <a:p>
            <a:fld id="{2379EFDF-F04D-43F9-88B8-8D640A33F4D2}" type="slidenum">
              <a:rPr lang="en-US" smtClean="0"/>
              <a:t>5</a:t>
            </a:fld>
            <a:endParaRPr lang="en-US" dirty="0"/>
          </a:p>
        </p:txBody>
      </p:sp>
    </p:spTree>
    <p:extLst>
      <p:ext uri="{BB962C8B-B14F-4D97-AF65-F5344CB8AC3E}">
        <p14:creationId xmlns:p14="http://schemas.microsoft.com/office/powerpoint/2010/main" val="3821536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 To a Cell or Named Range</a:t>
            </a:r>
          </a:p>
        </p:txBody>
      </p:sp>
      <p:sp>
        <p:nvSpPr>
          <p:cNvPr id="3" name="Content Placeholder 2"/>
          <p:cNvSpPr>
            <a:spLocks noGrp="1"/>
          </p:cNvSpPr>
          <p:nvPr>
            <p:ph idx="1"/>
          </p:nvPr>
        </p:nvSpPr>
        <p:spPr>
          <a:xfrm>
            <a:off x="609599" y="1727797"/>
            <a:ext cx="8128002" cy="4525963"/>
          </a:xfrm>
        </p:spPr>
        <p:txBody>
          <a:bodyPr>
            <a:normAutofit/>
          </a:bodyPr>
          <a:lstStyle/>
          <a:p>
            <a:pPr fontAlgn="base"/>
            <a:r>
              <a:rPr lang="en-US" dirty="0"/>
              <a:t>Click a cell or range to select it</a:t>
            </a:r>
          </a:p>
          <a:p>
            <a:pPr fontAlgn="base"/>
            <a:r>
              <a:rPr lang="en-US" dirty="0"/>
              <a:t>Open the Go To dialog box:</a:t>
            </a:r>
          </a:p>
          <a:p>
            <a:pPr lvl="1" fontAlgn="base"/>
            <a:r>
              <a:rPr lang="en-US" dirty="0"/>
              <a:t>Press F5 or CTRL+G and then select the range reference or the range name</a:t>
            </a:r>
          </a:p>
          <a:p>
            <a:pPr lvl="1" fontAlgn="base"/>
            <a:endParaRPr lang="en-US" dirty="0"/>
          </a:p>
          <a:p>
            <a:pPr lvl="1" fontAlgn="base"/>
            <a:r>
              <a:rPr lang="en-US" dirty="0"/>
              <a:t>Click the arrow for the Name Box and select the range name</a:t>
            </a:r>
          </a:p>
        </p:txBody>
      </p:sp>
      <p:pic>
        <p:nvPicPr>
          <p:cNvPr id="7" name="Picture 6"/>
          <p:cNvPicPr/>
          <p:nvPr/>
        </p:nvPicPr>
        <p:blipFill>
          <a:blip r:embed="rId2">
            <a:extLst>
              <a:ext uri="{28A0092B-C50C-407E-A947-70E740481C1C}">
                <a14:useLocalDpi xmlns:a14="http://schemas.microsoft.com/office/drawing/2010/main" val="0"/>
              </a:ext>
            </a:extLst>
          </a:blip>
          <a:stretch>
            <a:fillRect/>
          </a:stretch>
        </p:blipFill>
        <p:spPr bwMode="auto">
          <a:xfrm>
            <a:off x="9023608" y="1784069"/>
            <a:ext cx="2123904" cy="2018992"/>
          </a:xfrm>
          <a:prstGeom prst="rect">
            <a:avLst/>
          </a:prstGeom>
          <a:noFill/>
          <a:ln>
            <a:noFill/>
          </a:ln>
        </p:spPr>
      </p:pic>
      <p:pic>
        <p:nvPicPr>
          <p:cNvPr id="8" name="Picture 7"/>
          <p:cNvPicPr/>
          <p:nvPr/>
        </p:nvPicPr>
        <p:blipFill>
          <a:blip r:embed="rId3">
            <a:extLst>
              <a:ext uri="{28A0092B-C50C-407E-A947-70E740481C1C}">
                <a14:useLocalDpi xmlns:a14="http://schemas.microsoft.com/office/drawing/2010/main" val="0"/>
              </a:ext>
            </a:extLst>
          </a:blip>
          <a:stretch>
            <a:fillRect/>
          </a:stretch>
        </p:blipFill>
        <p:spPr bwMode="auto">
          <a:xfrm>
            <a:off x="9089300" y="4070733"/>
            <a:ext cx="2058212" cy="817655"/>
          </a:xfrm>
          <a:prstGeom prst="rect">
            <a:avLst/>
          </a:prstGeom>
          <a:noFill/>
          <a:ln>
            <a:noFill/>
          </a:ln>
        </p:spPr>
      </p:pic>
      <p:sp>
        <p:nvSpPr>
          <p:cNvPr id="4" name="Footer Placeholder 3">
            <a:extLst>
              <a:ext uri="{FF2B5EF4-FFF2-40B4-BE49-F238E27FC236}">
                <a16:creationId xmlns:a16="http://schemas.microsoft.com/office/drawing/2014/main" id="{98887D40-26C1-4400-9703-A8EAC3EB9FBF}"/>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F6685163-FA32-49B7-995D-378E897CB0BC}"/>
              </a:ext>
            </a:extLst>
          </p:cNvPr>
          <p:cNvSpPr>
            <a:spLocks noGrp="1"/>
          </p:cNvSpPr>
          <p:nvPr>
            <p:ph type="sldNum" sz="quarter" idx="12"/>
          </p:nvPr>
        </p:nvSpPr>
        <p:spPr/>
        <p:txBody>
          <a:bodyPr/>
          <a:lstStyle/>
          <a:p>
            <a:fld id="{2379EFDF-F04D-43F9-88B8-8D640A33F4D2}" type="slidenum">
              <a:rPr lang="en-US" smtClean="0"/>
              <a:t>6</a:t>
            </a:fld>
            <a:endParaRPr lang="en-US" dirty="0"/>
          </a:p>
        </p:txBody>
      </p:sp>
    </p:spTree>
    <p:extLst>
      <p:ext uri="{BB962C8B-B14F-4D97-AF65-F5344CB8AC3E}">
        <p14:creationId xmlns:p14="http://schemas.microsoft.com/office/powerpoint/2010/main" val="37288664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Tables</a:t>
            </a:r>
          </a:p>
        </p:txBody>
      </p:sp>
      <p:sp>
        <p:nvSpPr>
          <p:cNvPr id="4" name="Content Placeholder 3"/>
          <p:cNvSpPr>
            <a:spLocks noGrp="1"/>
          </p:cNvSpPr>
          <p:nvPr>
            <p:ph idx="1"/>
          </p:nvPr>
        </p:nvSpPr>
        <p:spPr/>
        <p:txBody>
          <a:bodyPr>
            <a:normAutofit/>
          </a:bodyPr>
          <a:lstStyle/>
          <a:p>
            <a:r>
              <a:rPr lang="en-US" sz="2800" b="1" dirty="0"/>
              <a:t>Creating a Table </a:t>
            </a:r>
          </a:p>
          <a:p>
            <a:pPr lvl="1"/>
            <a:r>
              <a:rPr lang="en-US" sz="2400" dirty="0"/>
              <a:t>When you define a range of cells as a table, you indicate to Excel that this group belongs together as single unit</a:t>
            </a:r>
          </a:p>
          <a:p>
            <a:pPr lvl="1"/>
            <a:r>
              <a:rPr lang="en-US" sz="2400" dirty="0"/>
              <a:t>A table is not the same as a named range of data</a:t>
            </a:r>
          </a:p>
          <a:p>
            <a:pPr lvl="1"/>
            <a:r>
              <a:rPr lang="en-US" sz="2400" dirty="0"/>
              <a:t>To create a table, the data must:</a:t>
            </a:r>
          </a:p>
          <a:p>
            <a:pPr lvl="2"/>
            <a:r>
              <a:rPr lang="en-US" sz="2200" dirty="0"/>
              <a:t>Be contiguous (no blank rows or columns in the range of cells)</a:t>
            </a:r>
          </a:p>
          <a:p>
            <a:pPr lvl="2"/>
            <a:r>
              <a:rPr lang="en-US" sz="2200" dirty="0"/>
              <a:t>Be arranged in row order, with a header at the top of each column and data listed below</a:t>
            </a:r>
          </a:p>
        </p:txBody>
      </p:sp>
      <p:sp>
        <p:nvSpPr>
          <p:cNvPr id="3" name="Footer Placeholder 2">
            <a:extLst>
              <a:ext uri="{FF2B5EF4-FFF2-40B4-BE49-F238E27FC236}">
                <a16:creationId xmlns:a16="http://schemas.microsoft.com/office/drawing/2014/main" id="{5975305D-4963-40E5-9992-872AF1B8E472}"/>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1EDEEEBD-439B-42A7-BED3-C0089D9EC4A8}"/>
              </a:ext>
            </a:extLst>
          </p:cNvPr>
          <p:cNvSpPr>
            <a:spLocks noGrp="1"/>
          </p:cNvSpPr>
          <p:nvPr>
            <p:ph type="sldNum" sz="quarter" idx="12"/>
          </p:nvPr>
        </p:nvSpPr>
        <p:spPr/>
        <p:txBody>
          <a:bodyPr/>
          <a:lstStyle/>
          <a:p>
            <a:fld id="{2379EFDF-F04D-43F9-88B8-8D640A33F4D2}" type="slidenum">
              <a:rPr lang="en-US" smtClean="0"/>
              <a:t>7</a:t>
            </a:fld>
            <a:endParaRPr lang="en-US" dirty="0"/>
          </a:p>
        </p:txBody>
      </p:sp>
    </p:spTree>
    <p:extLst>
      <p:ext uri="{BB962C8B-B14F-4D97-AF65-F5344CB8AC3E}">
        <p14:creationId xmlns:p14="http://schemas.microsoft.com/office/powerpoint/2010/main" val="37120280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Tables</a:t>
            </a:r>
          </a:p>
        </p:txBody>
      </p:sp>
      <p:sp>
        <p:nvSpPr>
          <p:cNvPr id="4" name="Content Placeholder 3"/>
          <p:cNvSpPr>
            <a:spLocks noGrp="1"/>
          </p:cNvSpPr>
          <p:nvPr>
            <p:ph idx="1"/>
          </p:nvPr>
        </p:nvSpPr>
        <p:spPr>
          <a:xfrm>
            <a:off x="609600" y="1727797"/>
            <a:ext cx="6086622" cy="4525963"/>
          </a:xfrm>
        </p:spPr>
        <p:txBody>
          <a:bodyPr>
            <a:normAutofit/>
          </a:bodyPr>
          <a:lstStyle/>
          <a:p>
            <a:pPr lvl="1"/>
            <a:r>
              <a:rPr lang="en-US" dirty="0"/>
              <a:t>To convert a selected range of cells containing data to a table:</a:t>
            </a:r>
          </a:p>
          <a:p>
            <a:pPr lvl="2"/>
            <a:r>
              <a:rPr lang="en-US" dirty="0"/>
              <a:t>Click the </a:t>
            </a:r>
            <a:r>
              <a:rPr lang="en-US" b="1" dirty="0"/>
              <a:t>Quick Analysis</a:t>
            </a:r>
            <a:r>
              <a:rPr lang="en-US" dirty="0"/>
              <a:t> tool, click the </a:t>
            </a:r>
            <a:r>
              <a:rPr lang="en-US" b="1" dirty="0"/>
              <a:t>Tables</a:t>
            </a:r>
            <a:r>
              <a:rPr lang="en-US" dirty="0"/>
              <a:t> category, then click </a:t>
            </a:r>
            <a:r>
              <a:rPr lang="en-US" b="1" dirty="0"/>
              <a:t>Table</a:t>
            </a:r>
            <a:r>
              <a:rPr lang="en-US" dirty="0"/>
              <a:t>; or</a:t>
            </a:r>
          </a:p>
          <a:p>
            <a:pPr lvl="2"/>
            <a:r>
              <a:rPr lang="en-US" dirty="0"/>
              <a:t>On the Home tab, in the Styles group, click </a:t>
            </a:r>
            <a:r>
              <a:rPr lang="en-US" b="1" dirty="0"/>
              <a:t>Format as Table</a:t>
            </a:r>
            <a:r>
              <a:rPr lang="en-US" dirty="0"/>
              <a:t>, then click a table style; or</a:t>
            </a:r>
          </a:p>
          <a:p>
            <a:pPr lvl="2"/>
            <a:r>
              <a:rPr lang="en-US" dirty="0"/>
              <a:t>On the Insert tab, in the Tables group, click </a:t>
            </a:r>
            <a:r>
              <a:rPr lang="en-US" b="1" dirty="0"/>
              <a:t>Table</a:t>
            </a:r>
            <a:r>
              <a:rPr lang="en-US" dirty="0"/>
              <a:t>; or</a:t>
            </a:r>
            <a:endParaRPr lang="en-US" b="1" dirty="0"/>
          </a:p>
          <a:p>
            <a:pPr lvl="2"/>
            <a:r>
              <a:rPr lang="en-US" dirty="0"/>
              <a:t>On the Home tab, in the Styles group, click </a:t>
            </a:r>
            <a:r>
              <a:rPr lang="en-US" b="1" dirty="0"/>
              <a:t>Format as Table</a:t>
            </a:r>
            <a:r>
              <a:rPr lang="en-US" dirty="0"/>
              <a:t>, and select a table style; or</a:t>
            </a:r>
          </a:p>
          <a:p>
            <a:pPr lvl="2"/>
            <a:r>
              <a:rPr lang="en-US" dirty="0"/>
              <a:t>Press CTRL+T</a:t>
            </a:r>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bwMode="auto">
          <a:xfrm>
            <a:off x="6846870" y="1933157"/>
            <a:ext cx="4512904" cy="2526302"/>
          </a:xfrm>
          <a:prstGeom prst="rect">
            <a:avLst/>
          </a:prstGeom>
          <a:noFill/>
          <a:ln>
            <a:noFill/>
          </a:ln>
        </p:spPr>
      </p:pic>
      <p:sp>
        <p:nvSpPr>
          <p:cNvPr id="3" name="Footer Placeholder 2">
            <a:extLst>
              <a:ext uri="{FF2B5EF4-FFF2-40B4-BE49-F238E27FC236}">
                <a16:creationId xmlns:a16="http://schemas.microsoft.com/office/drawing/2014/main" id="{DAB930B3-58FD-435E-9D4D-8F439C249D58}"/>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6" name="Slide Number Placeholder 5">
            <a:extLst>
              <a:ext uri="{FF2B5EF4-FFF2-40B4-BE49-F238E27FC236}">
                <a16:creationId xmlns:a16="http://schemas.microsoft.com/office/drawing/2014/main" id="{4AB9FFB3-F4AB-4FA0-9725-EFBC35B626CC}"/>
              </a:ext>
            </a:extLst>
          </p:cNvPr>
          <p:cNvSpPr>
            <a:spLocks noGrp="1"/>
          </p:cNvSpPr>
          <p:nvPr>
            <p:ph type="sldNum" sz="quarter" idx="12"/>
          </p:nvPr>
        </p:nvSpPr>
        <p:spPr/>
        <p:txBody>
          <a:bodyPr/>
          <a:lstStyle/>
          <a:p>
            <a:fld id="{2379EFDF-F04D-43F9-88B8-8D640A33F4D2}" type="slidenum">
              <a:rPr lang="en-US" smtClean="0"/>
              <a:t>8</a:t>
            </a:fld>
            <a:endParaRPr lang="en-US" dirty="0"/>
          </a:p>
        </p:txBody>
      </p:sp>
    </p:spTree>
    <p:extLst>
      <p:ext uri="{BB962C8B-B14F-4D97-AF65-F5344CB8AC3E}">
        <p14:creationId xmlns:p14="http://schemas.microsoft.com/office/powerpoint/2010/main" val="25717071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0E5AB-CCC9-4185-A217-ED5B762D8D70}"/>
              </a:ext>
            </a:extLst>
          </p:cNvPr>
          <p:cNvSpPr>
            <a:spLocks noGrp="1"/>
          </p:cNvSpPr>
          <p:nvPr>
            <p:ph type="title"/>
          </p:nvPr>
        </p:nvSpPr>
        <p:spPr/>
        <p:txBody>
          <a:bodyPr/>
          <a:lstStyle/>
          <a:p>
            <a:r>
              <a:rPr lang="en-US" dirty="0"/>
              <a:t>Naming and Using Tables in Formulas</a:t>
            </a:r>
          </a:p>
        </p:txBody>
      </p:sp>
      <p:sp>
        <p:nvSpPr>
          <p:cNvPr id="3" name="Content Placeholder 2">
            <a:extLst>
              <a:ext uri="{FF2B5EF4-FFF2-40B4-BE49-F238E27FC236}">
                <a16:creationId xmlns:a16="http://schemas.microsoft.com/office/drawing/2014/main" id="{2B1DF8AA-324A-446E-AD0A-2768F822BB07}"/>
              </a:ext>
            </a:extLst>
          </p:cNvPr>
          <p:cNvSpPr>
            <a:spLocks noGrp="1"/>
          </p:cNvSpPr>
          <p:nvPr>
            <p:ph idx="1"/>
          </p:nvPr>
        </p:nvSpPr>
        <p:spPr>
          <a:xfrm>
            <a:off x="609599" y="1727797"/>
            <a:ext cx="6494585" cy="4525963"/>
          </a:xfrm>
        </p:spPr>
        <p:txBody>
          <a:bodyPr>
            <a:normAutofit/>
          </a:bodyPr>
          <a:lstStyle/>
          <a:p>
            <a:r>
              <a:rPr lang="en-US" sz="2200" dirty="0"/>
              <a:t>When you create a table, Excel assigns to the data range the default name </a:t>
            </a:r>
            <a:r>
              <a:rPr lang="en-US" sz="2200" i="1" dirty="0"/>
              <a:t>Table1; </a:t>
            </a:r>
            <a:r>
              <a:rPr lang="en-US" sz="2200" dirty="0"/>
              <a:t>you can rename the table to something more meaningful </a:t>
            </a:r>
          </a:p>
          <a:p>
            <a:r>
              <a:rPr lang="en-US" sz="2200" dirty="0"/>
              <a:t>You can use a table name in a formula: =SUM(</a:t>
            </a:r>
            <a:r>
              <a:rPr lang="en-US" sz="2200" dirty="0" err="1"/>
              <a:t>CallVolume</a:t>
            </a:r>
            <a:r>
              <a:rPr lang="en-US" sz="2200" dirty="0"/>
              <a:t>) will sum the numeric values in the </a:t>
            </a:r>
            <a:r>
              <a:rPr lang="en-US" sz="2200" dirty="0" err="1"/>
              <a:t>CallVolume</a:t>
            </a:r>
            <a:r>
              <a:rPr lang="en-US" sz="2200" dirty="0"/>
              <a:t> table</a:t>
            </a:r>
          </a:p>
          <a:p>
            <a:r>
              <a:rPr lang="en-US" sz="2200" dirty="0"/>
              <a:t>You can reference individual columns within the table by adding the column title within square brackets: =SUM(</a:t>
            </a:r>
            <a:r>
              <a:rPr lang="en-US" sz="2200" dirty="0" err="1"/>
              <a:t>CallVolume</a:t>
            </a:r>
            <a:r>
              <a:rPr lang="en-US" sz="2200" dirty="0"/>
              <a:t>[Sales Inquiries])</a:t>
            </a:r>
          </a:p>
        </p:txBody>
      </p:sp>
      <p:sp>
        <p:nvSpPr>
          <p:cNvPr id="4" name="Footer Placeholder 3">
            <a:extLst>
              <a:ext uri="{FF2B5EF4-FFF2-40B4-BE49-F238E27FC236}">
                <a16:creationId xmlns:a16="http://schemas.microsoft.com/office/drawing/2014/main" id="{9A0E53EE-4A37-4BFF-BD78-164705C1FF63}"/>
              </a:ext>
            </a:extLst>
          </p:cNvPr>
          <p:cNvSpPr>
            <a:spLocks noGrp="1"/>
          </p:cNvSpPr>
          <p:nvPr>
            <p:ph type="ftr" sz="quarter" idx="11"/>
          </p:nvPr>
        </p:nvSpPr>
        <p:spPr>
          <a:xfrm>
            <a:off x="581245" y="6494580"/>
            <a:ext cx="3860800" cy="365125"/>
          </a:xfrm>
        </p:spPr>
        <p:txBody>
          <a:bodyPr/>
          <a:lstStyle/>
          <a:p>
            <a:r>
              <a:rPr lang="en-US"/>
              <a:t>© Jasper Learning</a:t>
            </a:r>
            <a:endParaRPr lang="en-US" dirty="0"/>
          </a:p>
        </p:txBody>
      </p:sp>
      <p:sp>
        <p:nvSpPr>
          <p:cNvPr id="5" name="Slide Number Placeholder 4">
            <a:extLst>
              <a:ext uri="{FF2B5EF4-FFF2-40B4-BE49-F238E27FC236}">
                <a16:creationId xmlns:a16="http://schemas.microsoft.com/office/drawing/2014/main" id="{61FACE3C-05B9-430B-A8F7-9D31858834A2}"/>
              </a:ext>
            </a:extLst>
          </p:cNvPr>
          <p:cNvSpPr>
            <a:spLocks noGrp="1"/>
          </p:cNvSpPr>
          <p:nvPr>
            <p:ph type="sldNum" sz="quarter" idx="12"/>
          </p:nvPr>
        </p:nvSpPr>
        <p:spPr/>
        <p:txBody>
          <a:bodyPr/>
          <a:lstStyle/>
          <a:p>
            <a:fld id="{2379EFDF-F04D-43F9-88B8-8D640A33F4D2}" type="slidenum">
              <a:rPr lang="en-US" smtClean="0"/>
              <a:t>9</a:t>
            </a:fld>
            <a:endParaRPr lang="en-US" dirty="0"/>
          </a:p>
        </p:txBody>
      </p:sp>
      <p:pic>
        <p:nvPicPr>
          <p:cNvPr id="6" name="Picture 5">
            <a:extLst>
              <a:ext uri="{FF2B5EF4-FFF2-40B4-BE49-F238E27FC236}">
                <a16:creationId xmlns:a16="http://schemas.microsoft.com/office/drawing/2014/main" id="{577D5EE2-619F-4158-B1CB-4AEEB4FC5179}"/>
              </a:ext>
            </a:extLst>
          </p:cNvPr>
          <p:cNvPicPr/>
          <p:nvPr/>
        </p:nvPicPr>
        <p:blipFill>
          <a:blip r:embed="rId2">
            <a:extLst>
              <a:ext uri="{28A0092B-C50C-407E-A947-70E740481C1C}">
                <a14:useLocalDpi xmlns:a14="http://schemas.microsoft.com/office/drawing/2010/main" val="0"/>
              </a:ext>
            </a:extLst>
          </a:blip>
          <a:stretch>
            <a:fillRect/>
          </a:stretch>
        </p:blipFill>
        <p:spPr>
          <a:xfrm>
            <a:off x="7266356" y="1910682"/>
            <a:ext cx="4289979" cy="2970811"/>
          </a:xfrm>
          <a:prstGeom prst="rect">
            <a:avLst/>
          </a:prstGeom>
        </p:spPr>
      </p:pic>
    </p:spTree>
    <p:extLst>
      <p:ext uri="{BB962C8B-B14F-4D97-AF65-F5344CB8AC3E}">
        <p14:creationId xmlns:p14="http://schemas.microsoft.com/office/powerpoint/2010/main" val="2202310620"/>
      </p:ext>
    </p:extLst>
  </p:cSld>
  <p:clrMapOvr>
    <a:masterClrMapping/>
  </p:clrMapOvr>
</p:sld>
</file>

<file path=ppt/theme/theme1.xml><?xml version="1.0" encoding="utf-8"?>
<a:theme xmlns:a="http://schemas.openxmlformats.org/drawingml/2006/main" name="pptB060.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ppt579C.tmp</Template>
  <TotalTime>971</TotalTime>
  <Words>1656</Words>
  <Application>Microsoft Office PowerPoint</Application>
  <PresentationFormat>Widescreen</PresentationFormat>
  <Paragraphs>208</Paragraphs>
  <Slides>25</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Arial</vt:lpstr>
      <vt:lpstr>Calibri</vt:lpstr>
      <vt:lpstr>Calibri Light</vt:lpstr>
      <vt:lpstr>Segoe UI</vt:lpstr>
      <vt:lpstr>pptB060.tmp</vt:lpstr>
      <vt:lpstr>Custom Design</vt:lpstr>
      <vt:lpstr>PowerPoint Presentation</vt:lpstr>
      <vt:lpstr>Microsoft Excel</vt:lpstr>
      <vt:lpstr>Lesson Objectives</vt:lpstr>
      <vt:lpstr>Working with Named Ranges</vt:lpstr>
      <vt:lpstr>Modifying and Deleting Named Ranges</vt:lpstr>
      <vt:lpstr>Go To a Cell or Named Range</vt:lpstr>
      <vt:lpstr>Using Tables</vt:lpstr>
      <vt:lpstr>Using Tables</vt:lpstr>
      <vt:lpstr>Naming and Using Tables in Formulas</vt:lpstr>
      <vt:lpstr>Configuring Table Style Options</vt:lpstr>
      <vt:lpstr>Modifying Table Data</vt:lpstr>
      <vt:lpstr>Modifying Table Data</vt:lpstr>
      <vt:lpstr>Formatting Table Data</vt:lpstr>
      <vt:lpstr>Converting a Table to a Cell Range</vt:lpstr>
      <vt:lpstr>Sorting Data</vt:lpstr>
      <vt:lpstr>Sorting Data</vt:lpstr>
      <vt:lpstr>Sorting Data</vt:lpstr>
      <vt:lpstr>Sorting Data</vt:lpstr>
      <vt:lpstr>Filtering Information</vt:lpstr>
      <vt:lpstr>Filtering Information</vt:lpstr>
      <vt:lpstr>Filtering Information</vt:lpstr>
      <vt:lpstr>Filtering Information</vt:lpstr>
      <vt:lpstr>Filtering Information</vt:lpstr>
      <vt:lpstr>Filtering Information</vt:lpstr>
      <vt:lpstr>Lesson Summary</vt:lpstr>
    </vt:vector>
  </TitlesOfParts>
  <Company>Nottoway County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Excel® 2016</dc:title>
  <dc:creator>Mary E. Yeatts</dc:creator>
  <cp:lastModifiedBy>Irina Heer</cp:lastModifiedBy>
  <cp:revision>109</cp:revision>
  <dcterms:created xsi:type="dcterms:W3CDTF">2016-12-13T00:18:36Z</dcterms:created>
  <dcterms:modified xsi:type="dcterms:W3CDTF">2019-08-30T19:01:35Z</dcterms:modified>
</cp:coreProperties>
</file>